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1"/>
  </p:notesMasterIdLst>
  <p:sldIdLst>
    <p:sldId id="278" r:id="rId2"/>
    <p:sldId id="279" r:id="rId3"/>
    <p:sldId id="281" r:id="rId4"/>
    <p:sldId id="280" r:id="rId5"/>
    <p:sldId id="294" r:id="rId6"/>
    <p:sldId id="302" r:id="rId7"/>
    <p:sldId id="307" r:id="rId8"/>
    <p:sldId id="303" r:id="rId9"/>
    <p:sldId id="308" r:id="rId10"/>
    <p:sldId id="304" r:id="rId11"/>
    <p:sldId id="309" r:id="rId12"/>
    <p:sldId id="315" r:id="rId13"/>
    <p:sldId id="318" r:id="rId14"/>
    <p:sldId id="317" r:id="rId15"/>
    <p:sldId id="320" r:id="rId16"/>
    <p:sldId id="316" r:id="rId17"/>
    <p:sldId id="319" r:id="rId18"/>
    <p:sldId id="322" r:id="rId19"/>
    <p:sldId id="314" r:id="rId20"/>
    <p:sldId id="321" r:id="rId21"/>
    <p:sldId id="323" r:id="rId22"/>
    <p:sldId id="305" r:id="rId23"/>
    <p:sldId id="310" r:id="rId24"/>
    <p:sldId id="311" r:id="rId25"/>
    <p:sldId id="312" r:id="rId26"/>
    <p:sldId id="313" r:id="rId27"/>
    <p:sldId id="306" r:id="rId28"/>
    <p:sldId id="292" r:id="rId29"/>
    <p:sldId id="293" r:id="rId3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E"/>
    <a:srgbClr val="202C8F"/>
    <a:srgbClr val="FDFBF6"/>
    <a:srgbClr val="AAC4E9"/>
    <a:srgbClr val="F5CDCE"/>
    <a:srgbClr val="DF8C8C"/>
    <a:srgbClr val="D4D593"/>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9" autoAdjust="0"/>
  </p:normalViewPr>
  <p:slideViewPr>
    <p:cSldViewPr snapToGrid="0" snapToObjects="1">
      <p:cViewPr varScale="1">
        <p:scale>
          <a:sx n="69" d="100"/>
          <a:sy n="69" d="100"/>
        </p:scale>
        <p:origin x="660" y="6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634255" y="2169068"/>
            <a:ext cx="4923490" cy="1225296"/>
          </a:xfrm>
        </p:spPr>
        <p:txBody>
          <a:bodyPr/>
          <a:lstStyle/>
          <a:p>
            <a:pPr>
              <a:lnSpc>
                <a:spcPct val="115000"/>
              </a:lnSpc>
              <a:spcBef>
                <a:spcPts val="600"/>
              </a:spcBef>
              <a:spcAft>
                <a:spcPts val="1000"/>
              </a:spcAft>
            </a:pPr>
            <a:r>
              <a:rPr lang="en-MY" sz="2400" cap="all" dirty="0">
                <a:solidFill>
                  <a:srgbClr val="00B050"/>
                </a:solidFill>
                <a:effectLst/>
                <a:latin typeface="Arial Black" panose="020B0A04020102020204" pitchFamily="34" charset="0"/>
                <a:ea typeface="Times New Roman" panose="02020603050405020304" pitchFamily="18" charset="0"/>
              </a:rPr>
              <a:t>Final Project:</a:t>
            </a:r>
            <a:br>
              <a:rPr lang="en-MY" sz="2400" cap="all" dirty="0">
                <a:solidFill>
                  <a:srgbClr val="00B050"/>
                </a:solidFill>
                <a:effectLst/>
                <a:latin typeface="Arial Black" panose="020B0A04020102020204" pitchFamily="34" charset="0"/>
                <a:ea typeface="Times New Roman" panose="02020603050405020304" pitchFamily="18" charset="0"/>
              </a:rPr>
            </a:br>
            <a:r>
              <a:rPr lang="en-MY" sz="2400" cap="all" dirty="0">
                <a:solidFill>
                  <a:srgbClr val="00B050"/>
                </a:solidFill>
                <a:effectLst/>
                <a:latin typeface="Arial Black" panose="020B0A04020102020204" pitchFamily="34" charset="0"/>
                <a:ea typeface="Times New Roman" panose="02020603050405020304" pitchFamily="18" charset="0"/>
              </a:rPr>
              <a:t>Animal Kingdom</a:t>
            </a:r>
            <a:br>
              <a:rPr lang="en-MY" sz="1800" dirty="0">
                <a:effectLst/>
                <a:latin typeface="Times New Roman" panose="02020603050405020304" pitchFamily="18" charset="0"/>
                <a:ea typeface="Times New Roman" panose="02020603050405020304" pitchFamily="18" charset="0"/>
              </a:rPr>
            </a:br>
            <a:br>
              <a:rPr lang="en-MY" sz="1800" dirty="0">
                <a:effectLst/>
                <a:latin typeface="Calibri" panose="020F0502020204030204" pitchFamily="34" charset="0"/>
                <a:ea typeface="DengXian" panose="020B0503020204020204" pitchFamily="2" charset="-122"/>
                <a:cs typeface="Latha" panose="020B0604020202020204" pitchFamily="34" charset="0"/>
              </a:rPr>
            </a:br>
            <a:br>
              <a:rPr lang="en-MY" sz="1800" dirty="0">
                <a:effectLst/>
                <a:latin typeface="Calibri" panose="020F0502020204030204" pitchFamily="34" charset="0"/>
                <a:ea typeface="DengXian" panose="020B0503020204020204" pitchFamily="2" charset="-122"/>
                <a:cs typeface="Latha" panose="020B0604020202020204" pitchFamily="34" charset="0"/>
              </a:rPr>
            </a:br>
            <a:r>
              <a:rPr lang="en-MY" sz="1800" b="1" dirty="0">
                <a:effectLst/>
                <a:latin typeface="Calibri" panose="020F0502020204030204" pitchFamily="34" charset="0"/>
                <a:ea typeface="DengXian" panose="020B0503020204020204" pitchFamily="2" charset="-122"/>
                <a:cs typeface="Calibri" panose="020F0502020204030204" pitchFamily="34" charset="0"/>
              </a:rPr>
              <a:t>Instructor:</a:t>
            </a:r>
            <a:r>
              <a:rPr lang="en-MY" sz="1800" dirty="0">
                <a:effectLst/>
                <a:latin typeface="Calibri" panose="020F0502020204030204" pitchFamily="34" charset="0"/>
                <a:ea typeface="DengXian" panose="020B0503020204020204" pitchFamily="2" charset="-122"/>
                <a:cs typeface="Calibri" panose="020F0502020204030204" pitchFamily="34" charset="0"/>
              </a:rPr>
              <a:t> </a:t>
            </a:r>
            <a:r>
              <a:rPr lang="en-MY" sz="1800" b="1" dirty="0">
                <a:solidFill>
                  <a:srgbClr val="4472C4"/>
                </a:solidFill>
                <a:effectLst/>
                <a:latin typeface="Calibri" panose="020F0502020204030204" pitchFamily="34" charset="0"/>
                <a:ea typeface="DengXian" panose="020B0503020204020204" pitchFamily="2" charset="-122"/>
                <a:cs typeface="Calibri" panose="020F0502020204030204" pitchFamily="34" charset="0"/>
              </a:rPr>
              <a:t>DR. HADI NAGHAVIPOUR</a:t>
            </a:r>
            <a:br>
              <a:rPr lang="en-MY" sz="1800" b="1" dirty="0">
                <a:solidFill>
                  <a:srgbClr val="4472C4"/>
                </a:solidFill>
                <a:effectLst/>
                <a:latin typeface="Calibri" panose="020F0502020204030204" pitchFamily="34" charset="0"/>
                <a:ea typeface="DengXian" panose="020B0503020204020204" pitchFamily="2" charset="-122"/>
                <a:cs typeface="Calibri" panose="020F0502020204030204" pitchFamily="34" charset="0"/>
              </a:rPr>
            </a:br>
            <a:br>
              <a:rPr lang="en-MY" sz="1800" b="1" dirty="0">
                <a:solidFill>
                  <a:srgbClr val="4472C4"/>
                </a:solidFill>
                <a:effectLst/>
                <a:latin typeface="Calibri" panose="020F0502020204030204" pitchFamily="34" charset="0"/>
                <a:ea typeface="DengXian" panose="020B0503020204020204" pitchFamily="2" charset="-122"/>
                <a:cs typeface="Calibri" panose="020F0502020204030204" pitchFamily="34" charset="0"/>
              </a:rPr>
            </a:br>
            <a:r>
              <a:rPr lang="en-MY" sz="1800" dirty="0">
                <a:solidFill>
                  <a:schemeClr val="tx1"/>
                </a:solidFill>
                <a:latin typeface="Calibri" panose="020F0502020204030204" pitchFamily="34" charset="0"/>
                <a:ea typeface="DengXian" panose="020B0503020204020204" pitchFamily="2" charset="-122"/>
                <a:cs typeface="Calibri" panose="020F0502020204030204" pitchFamily="34" charset="0"/>
              </a:rPr>
              <a:t>Student name</a:t>
            </a:r>
            <a:r>
              <a:rPr lang="en-MY" sz="1800" b="1" dirty="0">
                <a:solidFill>
                  <a:schemeClr val="tx1"/>
                </a:solidFill>
                <a:effectLst/>
                <a:latin typeface="Calibri" panose="020F0502020204030204" pitchFamily="34" charset="0"/>
                <a:ea typeface="DengXian" panose="020B0503020204020204" pitchFamily="2" charset="-122"/>
                <a:cs typeface="Calibri" panose="020F0502020204030204" pitchFamily="34" charset="0"/>
              </a:rPr>
              <a:t>:</a:t>
            </a:r>
            <a:r>
              <a:rPr lang="en-MY" sz="1800" dirty="0">
                <a:solidFill>
                  <a:schemeClr val="tx1"/>
                </a:solidFill>
                <a:effectLst/>
                <a:latin typeface="Calibri" panose="020F0502020204030204" pitchFamily="34" charset="0"/>
                <a:ea typeface="DengXian" panose="020B0503020204020204" pitchFamily="2" charset="-122"/>
                <a:cs typeface="Calibri" panose="020F0502020204030204" pitchFamily="34" charset="0"/>
              </a:rPr>
              <a:t> </a:t>
            </a:r>
            <a:r>
              <a:rPr lang="en-MY" sz="1800" dirty="0">
                <a:solidFill>
                  <a:schemeClr val="tx1"/>
                </a:solidFill>
                <a:latin typeface="Calibri" panose="020F0502020204030204" pitchFamily="34" charset="0"/>
                <a:ea typeface="DengXian" panose="020B0503020204020204" pitchFamily="2" charset="-122"/>
                <a:cs typeface="Calibri" panose="020F0502020204030204" pitchFamily="34" charset="0"/>
              </a:rPr>
              <a:t>LEE LAY PENG</a:t>
            </a:r>
            <a:br>
              <a:rPr lang="en-MY" sz="1800" dirty="0">
                <a:solidFill>
                  <a:schemeClr val="tx1"/>
                </a:solidFill>
                <a:latin typeface="Calibri" panose="020F0502020204030204" pitchFamily="34" charset="0"/>
                <a:ea typeface="DengXian" panose="020B0503020204020204" pitchFamily="2" charset="-122"/>
                <a:cs typeface="Calibri" panose="020F0502020204030204" pitchFamily="34" charset="0"/>
              </a:rPr>
            </a:br>
            <a:r>
              <a:rPr lang="en-MY" sz="1800" dirty="0">
                <a:solidFill>
                  <a:schemeClr val="tx1"/>
                </a:solidFill>
                <a:latin typeface="Calibri" panose="020F0502020204030204" pitchFamily="34" charset="0"/>
                <a:ea typeface="DengXian" panose="020B0503020204020204" pitchFamily="2" charset="-122"/>
                <a:cs typeface="Calibri" panose="020F0502020204030204" pitchFamily="34" charset="0"/>
              </a:rPr>
              <a:t>Student id: Mc220316722</a:t>
            </a:r>
            <a:br>
              <a:rPr lang="en-MY" sz="1800" dirty="0">
                <a:solidFill>
                  <a:srgbClr val="4472C4"/>
                </a:solidFill>
                <a:latin typeface="Calibri" panose="020F0502020204030204" pitchFamily="34" charset="0"/>
                <a:ea typeface="DengXian" panose="020B0503020204020204" pitchFamily="2" charset="-122"/>
                <a:cs typeface="Calibri" panose="020F0502020204030204" pitchFamily="34" charset="0"/>
              </a:rPr>
            </a:br>
            <a:br>
              <a:rPr lang="en-MY" sz="1800" dirty="0">
                <a:effectLst/>
                <a:latin typeface="Calibri" panose="020F0502020204030204" pitchFamily="34" charset="0"/>
                <a:ea typeface="DengXian" panose="020B0503020204020204" pitchFamily="2" charset="-122"/>
                <a:cs typeface="Latha" panose="020B0604020202020204" pitchFamily="34" charset="0"/>
              </a:rPr>
            </a:b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232050" y="532121"/>
            <a:ext cx="3493008" cy="878908"/>
          </a:xfrm>
        </p:spPr>
        <p:txBody>
          <a:bodyPr/>
          <a:lstStyle/>
          <a:p>
            <a:r>
              <a:rPr lang="en-US" b="1" dirty="0"/>
              <a:t>ITWM5113       SOFTWARE DESIGN AND DEVELOPMENT</a:t>
            </a:r>
            <a:endParaRPr lang="en-US" dirty="0"/>
          </a:p>
        </p:txBody>
      </p:sp>
      <p:pic>
        <p:nvPicPr>
          <p:cNvPr id="4" name="Picture 3">
            <a:extLst>
              <a:ext uri="{FF2B5EF4-FFF2-40B4-BE49-F238E27FC236}">
                <a16:creationId xmlns:a16="http://schemas.microsoft.com/office/drawing/2014/main" id="{379AE7B9-EF58-3569-6A7F-BDCD3832EE7B}"/>
              </a:ext>
            </a:extLst>
          </p:cNvPr>
          <p:cNvPicPr>
            <a:picLocks noChangeAspect="1"/>
          </p:cNvPicPr>
          <p:nvPr/>
        </p:nvPicPr>
        <p:blipFill>
          <a:blip r:embed="rId2"/>
          <a:stretch>
            <a:fillRect/>
          </a:stretch>
        </p:blipFill>
        <p:spPr>
          <a:xfrm>
            <a:off x="7725058" y="4290949"/>
            <a:ext cx="989325" cy="1034080"/>
          </a:xfrm>
          <a:prstGeom prst="rect">
            <a:avLst/>
          </a:prstGeom>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14054" y="3044952"/>
            <a:ext cx="8250382" cy="768096"/>
          </a:xfrm>
        </p:spPr>
        <p:txBody>
          <a:bodyPr/>
          <a:lstStyle/>
          <a:p>
            <a:r>
              <a:rPr lang="en-US" dirty="0"/>
              <a:t>4. Project Workflow and Logics</a:t>
            </a:r>
            <a:br>
              <a:rPr lang="en-US" dirty="0"/>
            </a:b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73567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920282" y="457200"/>
            <a:ext cx="7375052" cy="768096"/>
          </a:xfrm>
        </p:spPr>
        <p:txBody>
          <a:bodyPr/>
          <a:lstStyle/>
          <a:p>
            <a:r>
              <a:rPr lang="en-US" dirty="0"/>
              <a:t>Project workflow</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7" name="TextBox 6">
            <a:extLst>
              <a:ext uri="{FF2B5EF4-FFF2-40B4-BE49-F238E27FC236}">
                <a16:creationId xmlns:a16="http://schemas.microsoft.com/office/drawing/2014/main" id="{B7E3D627-762B-839D-C1C8-85EA4D9D59DC}"/>
              </a:ext>
            </a:extLst>
          </p:cNvPr>
          <p:cNvSpPr txBox="1"/>
          <p:nvPr/>
        </p:nvSpPr>
        <p:spPr>
          <a:xfrm>
            <a:off x="3920281" y="1665100"/>
            <a:ext cx="7897645" cy="4031873"/>
          </a:xfrm>
          <a:prstGeom prst="rect">
            <a:avLst/>
          </a:prstGeom>
          <a:noFill/>
        </p:spPr>
        <p:txBody>
          <a:bodyPr wrap="square">
            <a:spAutoFit/>
          </a:bodyPr>
          <a:lstStyle/>
          <a:p>
            <a:pPr marL="285750" indent="-285750">
              <a:buFont typeface="Wingdings" panose="05000000000000000000" pitchFamily="2" charset="2"/>
              <a:buChar char="Ø"/>
            </a:pPr>
            <a:r>
              <a:rPr lang="en-US" sz="3200" dirty="0"/>
              <a:t>Mainly done separately for each class. </a:t>
            </a:r>
          </a:p>
          <a:p>
            <a:endParaRPr lang="en-US" sz="3200" dirty="0"/>
          </a:p>
          <a:p>
            <a:pPr marL="285750" indent="-285750">
              <a:buFont typeface="Wingdings" panose="05000000000000000000" pitchFamily="2" charset="2"/>
              <a:buChar char="Ø"/>
            </a:pPr>
            <a:r>
              <a:rPr lang="en-US" sz="3200" dirty="0"/>
              <a:t>As the methods in each of the sub-class will be overriding the Critter class. </a:t>
            </a:r>
          </a:p>
          <a:p>
            <a:endParaRPr lang="en-US" sz="3200" dirty="0"/>
          </a:p>
          <a:p>
            <a:pPr marL="285750" indent="-285750">
              <a:buFont typeface="Wingdings" panose="05000000000000000000" pitchFamily="2" charset="2"/>
              <a:buChar char="Ø"/>
            </a:pPr>
            <a:r>
              <a:rPr lang="en-US" sz="3200" dirty="0"/>
              <a:t>So, the program of the data inputted in each class will be handled separately and modified in each class.</a:t>
            </a:r>
            <a:endParaRPr lang="en-MY" sz="3200" dirty="0"/>
          </a:p>
        </p:txBody>
      </p:sp>
    </p:spTree>
    <p:extLst>
      <p:ext uri="{BB962C8B-B14F-4D97-AF65-F5344CB8AC3E}">
        <p14:creationId xmlns:p14="http://schemas.microsoft.com/office/powerpoint/2010/main" val="197717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1. Bear Class </a:t>
            </a:r>
            <a:endParaRPr lang="en-MY" sz="6600" dirty="0">
              <a:solidFill>
                <a:schemeClr val="accent1">
                  <a:lumMod val="50000"/>
                </a:schemeClr>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6" name="Picture 5">
            <a:extLst>
              <a:ext uri="{FF2B5EF4-FFF2-40B4-BE49-F238E27FC236}">
                <a16:creationId xmlns:a16="http://schemas.microsoft.com/office/drawing/2014/main" id="{773CE588-28D9-136C-34B6-10429BBC592B}"/>
              </a:ext>
            </a:extLst>
          </p:cNvPr>
          <p:cNvPicPr>
            <a:picLocks noChangeAspect="1"/>
          </p:cNvPicPr>
          <p:nvPr/>
        </p:nvPicPr>
        <p:blipFill>
          <a:blip r:embed="rId2"/>
          <a:stretch>
            <a:fillRect/>
          </a:stretch>
        </p:blipFill>
        <p:spPr>
          <a:xfrm>
            <a:off x="3563140" y="731520"/>
            <a:ext cx="5730737" cy="1231499"/>
          </a:xfrm>
          <a:prstGeom prst="rect">
            <a:avLst/>
          </a:prstGeom>
        </p:spPr>
      </p:pic>
      <p:pic>
        <p:nvPicPr>
          <p:cNvPr id="7" name="Picture 6">
            <a:extLst>
              <a:ext uri="{FF2B5EF4-FFF2-40B4-BE49-F238E27FC236}">
                <a16:creationId xmlns:a16="http://schemas.microsoft.com/office/drawing/2014/main" id="{F480004D-5123-F6EE-69C5-8020F1B67DA8}"/>
              </a:ext>
            </a:extLst>
          </p:cNvPr>
          <p:cNvPicPr>
            <a:picLocks noChangeAspect="1"/>
          </p:cNvPicPr>
          <p:nvPr/>
        </p:nvPicPr>
        <p:blipFill>
          <a:blip r:embed="rId3"/>
          <a:stretch>
            <a:fillRect/>
          </a:stretch>
        </p:blipFill>
        <p:spPr>
          <a:xfrm>
            <a:off x="467162" y="2445067"/>
            <a:ext cx="6191955" cy="2833515"/>
          </a:xfrm>
          <a:prstGeom prst="rect">
            <a:avLst/>
          </a:prstGeom>
        </p:spPr>
      </p:pic>
      <p:pic>
        <p:nvPicPr>
          <p:cNvPr id="8" name="Picture 7">
            <a:extLst>
              <a:ext uri="{FF2B5EF4-FFF2-40B4-BE49-F238E27FC236}">
                <a16:creationId xmlns:a16="http://schemas.microsoft.com/office/drawing/2014/main" id="{E392E840-927D-6EB0-EE59-EEAAE8045A9D}"/>
              </a:ext>
            </a:extLst>
          </p:cNvPr>
          <p:cNvPicPr>
            <a:picLocks noChangeAspect="1"/>
          </p:cNvPicPr>
          <p:nvPr/>
        </p:nvPicPr>
        <p:blipFill>
          <a:blip r:embed="rId4"/>
          <a:stretch>
            <a:fillRect/>
          </a:stretch>
        </p:blipFill>
        <p:spPr>
          <a:xfrm>
            <a:off x="7302345" y="2445067"/>
            <a:ext cx="4450466" cy="3200677"/>
          </a:xfrm>
          <a:prstGeom prst="rect">
            <a:avLst/>
          </a:prstGeom>
        </p:spPr>
      </p:pic>
    </p:spTree>
    <p:extLst>
      <p:ext uri="{BB962C8B-B14F-4D97-AF65-F5344CB8AC3E}">
        <p14:creationId xmlns:p14="http://schemas.microsoft.com/office/powerpoint/2010/main" val="277506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D63849D-F8D3-4463-4688-71673F63752C}"/>
              </a:ext>
            </a:extLst>
          </p:cNvPr>
          <p:cNvPicPr>
            <a:picLocks noGrp="1" noChangeAspect="1"/>
          </p:cNvPicPr>
          <p:nvPr>
            <p:ph idx="1"/>
          </p:nvPr>
        </p:nvPicPr>
        <p:blipFill>
          <a:blip r:embed="rId2"/>
          <a:stretch>
            <a:fillRect/>
          </a:stretch>
        </p:blipFill>
        <p:spPr>
          <a:xfrm>
            <a:off x="259080" y="396152"/>
            <a:ext cx="5697916" cy="5519738"/>
          </a:xfrm>
          <a:prstGeom prst="rect">
            <a:avLst/>
          </a:prstGeom>
        </p:spPr>
      </p:pic>
      <p:sp>
        <p:nvSpPr>
          <p:cNvPr id="5" name="Slide Number Placeholder 4">
            <a:extLst>
              <a:ext uri="{FF2B5EF4-FFF2-40B4-BE49-F238E27FC236}">
                <a16:creationId xmlns:a16="http://schemas.microsoft.com/office/drawing/2014/main" id="{74B67889-D45B-6572-A6F7-FB2C5397F759}"/>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7" name="Picture 6">
            <a:extLst>
              <a:ext uri="{FF2B5EF4-FFF2-40B4-BE49-F238E27FC236}">
                <a16:creationId xmlns:a16="http://schemas.microsoft.com/office/drawing/2014/main" id="{3F7833CB-D19D-F940-C2E1-9C428EA755DB}"/>
              </a:ext>
            </a:extLst>
          </p:cNvPr>
          <p:cNvPicPr>
            <a:picLocks noChangeAspect="1"/>
          </p:cNvPicPr>
          <p:nvPr/>
        </p:nvPicPr>
        <p:blipFill>
          <a:blip r:embed="rId3"/>
          <a:stretch>
            <a:fillRect/>
          </a:stretch>
        </p:blipFill>
        <p:spPr>
          <a:xfrm>
            <a:off x="6247456" y="396152"/>
            <a:ext cx="5685464" cy="5519738"/>
          </a:xfrm>
          <a:prstGeom prst="rect">
            <a:avLst/>
          </a:prstGeom>
        </p:spPr>
      </p:pic>
      <p:sp>
        <p:nvSpPr>
          <p:cNvPr id="9" name="TextBox 8">
            <a:extLst>
              <a:ext uri="{FF2B5EF4-FFF2-40B4-BE49-F238E27FC236}">
                <a16:creationId xmlns:a16="http://schemas.microsoft.com/office/drawing/2014/main" id="{1FC63BBA-46E0-75E0-A5E0-F331202CD8EC}"/>
              </a:ext>
            </a:extLst>
          </p:cNvPr>
          <p:cNvSpPr txBox="1"/>
          <p:nvPr/>
        </p:nvSpPr>
        <p:spPr>
          <a:xfrm>
            <a:off x="1094509" y="6061992"/>
            <a:ext cx="6096000" cy="369332"/>
          </a:xfrm>
          <a:prstGeom prst="rect">
            <a:avLst/>
          </a:prstGeom>
          <a:noFill/>
        </p:spPr>
        <p:txBody>
          <a:bodyPr wrap="square">
            <a:spAutoFit/>
          </a:bodyPr>
          <a:lstStyle/>
          <a:p>
            <a:r>
              <a:rPr lang="en-US" dirty="0" err="1"/>
              <a:t>getMove</a:t>
            </a:r>
            <a:r>
              <a:rPr lang="en-US" dirty="0"/>
              <a:t> Constructor flow chart for Bear class</a:t>
            </a:r>
            <a:endParaRPr lang="en-MY" dirty="0"/>
          </a:p>
        </p:txBody>
      </p:sp>
      <p:sp>
        <p:nvSpPr>
          <p:cNvPr id="11" name="TextBox 10">
            <a:extLst>
              <a:ext uri="{FF2B5EF4-FFF2-40B4-BE49-F238E27FC236}">
                <a16:creationId xmlns:a16="http://schemas.microsoft.com/office/drawing/2014/main" id="{9110306B-631C-4D5E-EE81-08BAE69359CC}"/>
              </a:ext>
            </a:extLst>
          </p:cNvPr>
          <p:cNvSpPr txBox="1"/>
          <p:nvPr/>
        </p:nvSpPr>
        <p:spPr>
          <a:xfrm>
            <a:off x="5836920" y="6031468"/>
            <a:ext cx="6096000" cy="369332"/>
          </a:xfrm>
          <a:prstGeom prst="rect">
            <a:avLst/>
          </a:prstGeom>
          <a:noFill/>
        </p:spPr>
        <p:txBody>
          <a:bodyPr wrap="square">
            <a:spAutoFit/>
          </a:bodyPr>
          <a:lstStyle/>
          <a:p>
            <a:pPr algn="ctr"/>
            <a:r>
              <a:rPr lang="en-MY" sz="1800" dirty="0" err="1">
                <a:effectLst/>
                <a:latin typeface="Times New Roman" panose="02020603050405020304" pitchFamily="18" charset="0"/>
                <a:ea typeface="Times New Roman" panose="02020603050405020304" pitchFamily="18" charset="0"/>
              </a:rPr>
              <a:t>getColour</a:t>
            </a:r>
            <a:r>
              <a:rPr lang="en-MY" sz="1800" dirty="0">
                <a:effectLst/>
                <a:latin typeface="Times New Roman" panose="02020603050405020304" pitchFamily="18" charset="0"/>
                <a:ea typeface="Times New Roman" panose="02020603050405020304" pitchFamily="18" charset="0"/>
              </a:rPr>
              <a:t> Constructor flow chart for Bear class</a:t>
            </a:r>
          </a:p>
        </p:txBody>
      </p:sp>
    </p:spTree>
    <p:extLst>
      <p:ext uri="{BB962C8B-B14F-4D97-AF65-F5344CB8AC3E}">
        <p14:creationId xmlns:p14="http://schemas.microsoft.com/office/powerpoint/2010/main" val="1546401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D37D51-800C-AA5B-F32C-A7C997B4BAB9}"/>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7" name="TextBox 6">
            <a:extLst>
              <a:ext uri="{FF2B5EF4-FFF2-40B4-BE49-F238E27FC236}">
                <a16:creationId xmlns:a16="http://schemas.microsoft.com/office/drawing/2014/main" id="{C521FA19-5762-DC28-925F-6F80472B5840}"/>
              </a:ext>
            </a:extLst>
          </p:cNvPr>
          <p:cNvSpPr txBox="1"/>
          <p:nvPr/>
        </p:nvSpPr>
        <p:spPr>
          <a:xfrm>
            <a:off x="3560617" y="594360"/>
            <a:ext cx="8160327" cy="5909310"/>
          </a:xfrm>
          <a:prstGeom prst="rect">
            <a:avLst/>
          </a:prstGeom>
          <a:noFill/>
        </p:spPr>
        <p:txBody>
          <a:bodyPr wrap="square">
            <a:spAutoFit/>
          </a:bodyPr>
          <a:lstStyle/>
          <a:p>
            <a:pPr marL="285750" indent="-285750">
              <a:buFont typeface="Wingdings" panose="05000000000000000000" pitchFamily="2" charset="2"/>
              <a:buChar char="Ø"/>
            </a:pPr>
            <a:r>
              <a:rPr lang="en-US" dirty="0"/>
              <a:t>To determine the color of the bear, a direction variable test has been created to accept the value of each bear to check to which direction it is facing.</a:t>
            </a:r>
          </a:p>
          <a:p>
            <a:endParaRPr lang="en-US" dirty="0"/>
          </a:p>
          <a:p>
            <a:pPr marL="285750" indent="-285750">
              <a:buFont typeface="Wingdings" panose="05000000000000000000" pitchFamily="2" charset="2"/>
              <a:buChar char="Ø"/>
            </a:pPr>
            <a:r>
              <a:rPr lang="en-US" dirty="0"/>
              <a:t>A test </a:t>
            </a:r>
            <a:r>
              <a:rPr lang="en-US" dirty="0" err="1"/>
              <a:t>println</a:t>
            </a:r>
            <a:r>
              <a:rPr lang="en-US" dirty="0"/>
              <a:t> command is used to check what is the direction for each critter. Then and if else condition was implemented in the </a:t>
            </a:r>
            <a:r>
              <a:rPr lang="en-US" dirty="0" err="1"/>
              <a:t>getColor</a:t>
            </a:r>
            <a:r>
              <a:rPr lang="en-US" dirty="0"/>
              <a:t> to return the value of color for each bear depending on its direction it facing to the Critter class.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a:p>
            <a:endParaRPr lang="en-US" dirty="0"/>
          </a:p>
          <a:p>
            <a:pPr marL="285750" indent="-285750">
              <a:buFont typeface="Wingdings" panose="05000000000000000000" pitchFamily="2" charset="2"/>
              <a:buChar char="Ø"/>
            </a:pPr>
            <a:r>
              <a:rPr lang="en-US" dirty="0"/>
              <a:t>As for the </a:t>
            </a:r>
            <a:r>
              <a:rPr lang="en-US" dirty="0" err="1"/>
              <a:t>toString</a:t>
            </a:r>
            <a:r>
              <a:rPr lang="en-US" dirty="0"/>
              <a:t> method to determine the string to represent the critter bear, an initial string variable of “</a:t>
            </a:r>
            <a:r>
              <a:rPr lang="en-US" dirty="0" err="1"/>
              <a:t>bearchar</a:t>
            </a:r>
            <a:r>
              <a:rPr lang="en-US" dirty="0"/>
              <a:t>” has been initiated as forward slash (\). If else, condition is used to alternate the string between (/) and (\).</a:t>
            </a:r>
          </a:p>
          <a:p>
            <a:endParaRPr lang="en-US" dirty="0"/>
          </a:p>
          <a:p>
            <a:pPr marL="285750" indent="-285750">
              <a:buFont typeface="Wingdings" panose="05000000000000000000" pitchFamily="2" charset="2"/>
              <a:buChar char="Ø"/>
            </a:pPr>
            <a:r>
              <a:rPr lang="en-US" dirty="0"/>
              <a:t>For </a:t>
            </a:r>
            <a:r>
              <a:rPr lang="en-US" dirty="0" err="1"/>
              <a:t>getMove</a:t>
            </a:r>
            <a:r>
              <a:rPr lang="en-US" dirty="0"/>
              <a:t>, the requirement is “always infect if an enemy is in front, otherwise hop if possible, otherwise turn left.” In order do this, below input from the surroundings of the critter is explained.</a:t>
            </a:r>
          </a:p>
          <a:p>
            <a:pPr marL="285750" indent="-285750">
              <a:buFont typeface="Wingdings" panose="05000000000000000000" pitchFamily="2" charset="2"/>
              <a:buChar char="Ø"/>
            </a:pPr>
            <a:endParaRPr lang="en-US" dirty="0"/>
          </a:p>
          <a:p>
            <a:r>
              <a:rPr lang="en-US" dirty="0"/>
              <a:t>	</a:t>
            </a:r>
            <a:r>
              <a:rPr lang="en-US" dirty="0" err="1"/>
              <a:t>info.frontThreat</a:t>
            </a:r>
            <a:r>
              <a:rPr lang="en-US" dirty="0"/>
              <a:t>() == true - if an enemy is in front</a:t>
            </a:r>
          </a:p>
          <a:p>
            <a:r>
              <a:rPr lang="en-US" dirty="0"/>
              <a:t>	</a:t>
            </a:r>
            <a:r>
              <a:rPr lang="en-US" dirty="0" err="1"/>
              <a:t>info.getFront</a:t>
            </a:r>
            <a:r>
              <a:rPr lang="en-US" dirty="0"/>
              <a:t>() == </a:t>
            </a:r>
            <a:r>
              <a:rPr lang="en-US" dirty="0" err="1"/>
              <a:t>Neighbor.EMPTY</a:t>
            </a:r>
            <a:r>
              <a:rPr lang="en-US" dirty="0"/>
              <a:t> -there is nothing in front</a:t>
            </a:r>
          </a:p>
        </p:txBody>
      </p:sp>
      <p:pic>
        <p:nvPicPr>
          <p:cNvPr id="8" name="Picture 7">
            <a:extLst>
              <a:ext uri="{FF2B5EF4-FFF2-40B4-BE49-F238E27FC236}">
                <a16:creationId xmlns:a16="http://schemas.microsoft.com/office/drawing/2014/main" id="{D6A80043-465D-6FFA-EDD7-B53E3FE1D57B}"/>
              </a:ext>
            </a:extLst>
          </p:cNvPr>
          <p:cNvPicPr>
            <a:picLocks noChangeAspect="1"/>
          </p:cNvPicPr>
          <p:nvPr/>
        </p:nvPicPr>
        <p:blipFill rotWithShape="1">
          <a:blip r:embed="rId2"/>
          <a:srcRect l="2686" t="25108"/>
          <a:stretch/>
        </p:blipFill>
        <p:spPr>
          <a:xfrm>
            <a:off x="3893126" y="2375639"/>
            <a:ext cx="6331527" cy="1281961"/>
          </a:xfrm>
          <a:prstGeom prst="rect">
            <a:avLst/>
          </a:prstGeom>
        </p:spPr>
      </p:pic>
    </p:spTree>
    <p:extLst>
      <p:ext uri="{BB962C8B-B14F-4D97-AF65-F5344CB8AC3E}">
        <p14:creationId xmlns:p14="http://schemas.microsoft.com/office/powerpoint/2010/main" val="346770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1. Bear Class </a:t>
            </a:r>
            <a:endParaRPr lang="en-MY" sz="6600" dirty="0">
              <a:solidFill>
                <a:schemeClr val="accent1">
                  <a:lumMod val="50000"/>
                </a:schemeClr>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3" name="Picture 2">
            <a:extLst>
              <a:ext uri="{FF2B5EF4-FFF2-40B4-BE49-F238E27FC236}">
                <a16:creationId xmlns:a16="http://schemas.microsoft.com/office/drawing/2014/main" id="{3745D59C-AEBF-99EA-3D1D-210D9AD5DF1F}"/>
              </a:ext>
            </a:extLst>
          </p:cNvPr>
          <p:cNvPicPr>
            <a:picLocks noChangeAspect="1"/>
          </p:cNvPicPr>
          <p:nvPr/>
        </p:nvPicPr>
        <p:blipFill>
          <a:blip r:embed="rId2"/>
          <a:stretch>
            <a:fillRect/>
          </a:stretch>
        </p:blipFill>
        <p:spPr>
          <a:xfrm>
            <a:off x="3678124" y="1042798"/>
            <a:ext cx="8024657" cy="5358002"/>
          </a:xfrm>
          <a:prstGeom prst="rect">
            <a:avLst/>
          </a:prstGeom>
        </p:spPr>
      </p:pic>
    </p:spTree>
    <p:extLst>
      <p:ext uri="{BB962C8B-B14F-4D97-AF65-F5344CB8AC3E}">
        <p14:creationId xmlns:p14="http://schemas.microsoft.com/office/powerpoint/2010/main" val="194611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dirty="0">
                <a:solidFill>
                  <a:schemeClr val="accent1">
                    <a:lumMod val="50000"/>
                  </a:schemeClr>
                </a:solidFill>
                <a:latin typeface="Arial Black" panose="020B0A04020102020204" pitchFamily="34" charset="0"/>
                <a:ea typeface="Times New Roman" panose="02020603050405020304" pitchFamily="18" charset="0"/>
              </a:rPr>
              <a:t>2</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a:t>
            </a:r>
            <a:r>
              <a:rPr lang="en-MY" sz="3200" dirty="0">
                <a:solidFill>
                  <a:schemeClr val="accent1">
                    <a:lumMod val="50000"/>
                  </a:schemeClr>
                </a:solidFill>
                <a:latin typeface="Arial Black" panose="020B0A04020102020204" pitchFamily="34" charset="0"/>
                <a:ea typeface="Times New Roman" panose="02020603050405020304" pitchFamily="18" charset="0"/>
              </a:rPr>
              <a:t>tiger</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Class </a:t>
            </a:r>
            <a:endParaRPr lang="en-MY" sz="6600" dirty="0">
              <a:solidFill>
                <a:schemeClr val="accent1">
                  <a:lumMod val="50000"/>
                </a:schemeClr>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7" name="Picture 6">
            <a:extLst>
              <a:ext uri="{FF2B5EF4-FFF2-40B4-BE49-F238E27FC236}">
                <a16:creationId xmlns:a16="http://schemas.microsoft.com/office/drawing/2014/main" id="{F9586FF0-AA46-63D5-8F66-6D8807E0CE2B}"/>
              </a:ext>
            </a:extLst>
          </p:cNvPr>
          <p:cNvPicPr>
            <a:picLocks noChangeAspect="1"/>
          </p:cNvPicPr>
          <p:nvPr/>
        </p:nvPicPr>
        <p:blipFill>
          <a:blip r:embed="rId2"/>
          <a:stretch>
            <a:fillRect/>
          </a:stretch>
        </p:blipFill>
        <p:spPr>
          <a:xfrm>
            <a:off x="235656" y="1063599"/>
            <a:ext cx="5112450" cy="5267927"/>
          </a:xfrm>
          <a:prstGeom prst="rect">
            <a:avLst/>
          </a:prstGeom>
        </p:spPr>
      </p:pic>
      <p:sp>
        <p:nvSpPr>
          <p:cNvPr id="9" name="TextBox 8">
            <a:extLst>
              <a:ext uri="{FF2B5EF4-FFF2-40B4-BE49-F238E27FC236}">
                <a16:creationId xmlns:a16="http://schemas.microsoft.com/office/drawing/2014/main" id="{1E307389-610E-BB4F-0386-3E1A864F0812}"/>
              </a:ext>
            </a:extLst>
          </p:cNvPr>
          <p:cNvSpPr txBox="1"/>
          <p:nvPr/>
        </p:nvSpPr>
        <p:spPr>
          <a:xfrm>
            <a:off x="623454" y="6415516"/>
            <a:ext cx="6096000" cy="369332"/>
          </a:xfrm>
          <a:prstGeom prst="rect">
            <a:avLst/>
          </a:prstGeom>
          <a:noFill/>
        </p:spPr>
        <p:txBody>
          <a:bodyPr wrap="square">
            <a:spAutoFit/>
          </a:bodyPr>
          <a:lstStyle/>
          <a:p>
            <a:r>
              <a:rPr lang="en-US" dirty="0" err="1"/>
              <a:t>getColor</a:t>
            </a:r>
            <a:r>
              <a:rPr lang="en-US" dirty="0"/>
              <a:t> Constructor flow chart for Tiger Class</a:t>
            </a:r>
            <a:endParaRPr lang="en-MY" dirty="0"/>
          </a:p>
        </p:txBody>
      </p:sp>
      <p:pic>
        <p:nvPicPr>
          <p:cNvPr id="10" name="Picture 9">
            <a:extLst>
              <a:ext uri="{FF2B5EF4-FFF2-40B4-BE49-F238E27FC236}">
                <a16:creationId xmlns:a16="http://schemas.microsoft.com/office/drawing/2014/main" id="{BACB85F4-BBCA-5E69-4563-16A73BDA9E38}"/>
              </a:ext>
            </a:extLst>
          </p:cNvPr>
          <p:cNvPicPr>
            <a:picLocks noChangeAspect="1"/>
          </p:cNvPicPr>
          <p:nvPr/>
        </p:nvPicPr>
        <p:blipFill>
          <a:blip r:embed="rId3"/>
          <a:stretch>
            <a:fillRect/>
          </a:stretch>
        </p:blipFill>
        <p:spPr>
          <a:xfrm>
            <a:off x="5708407" y="731520"/>
            <a:ext cx="5730737" cy="1585097"/>
          </a:xfrm>
          <a:prstGeom prst="rect">
            <a:avLst/>
          </a:prstGeom>
        </p:spPr>
      </p:pic>
      <p:sp>
        <p:nvSpPr>
          <p:cNvPr id="12" name="TextBox 11">
            <a:extLst>
              <a:ext uri="{FF2B5EF4-FFF2-40B4-BE49-F238E27FC236}">
                <a16:creationId xmlns:a16="http://schemas.microsoft.com/office/drawing/2014/main" id="{A40506BD-CD9C-73B5-23B0-058C58FCA996}"/>
              </a:ext>
            </a:extLst>
          </p:cNvPr>
          <p:cNvSpPr txBox="1"/>
          <p:nvPr/>
        </p:nvSpPr>
        <p:spPr>
          <a:xfrm>
            <a:off x="5525775" y="2400607"/>
            <a:ext cx="6278298" cy="4247317"/>
          </a:xfrm>
          <a:prstGeom prst="rect">
            <a:avLst/>
          </a:prstGeom>
          <a:noFill/>
        </p:spPr>
        <p:txBody>
          <a:bodyPr wrap="square">
            <a:spAutoFit/>
          </a:bodyPr>
          <a:lstStyle/>
          <a:p>
            <a:pPr marL="285750" indent="-285750">
              <a:buFont typeface="Wingdings" panose="05000000000000000000" pitchFamily="2" charset="2"/>
              <a:buChar char="Ø"/>
            </a:pPr>
            <a:r>
              <a:rPr lang="en-US" dirty="0"/>
              <a:t>A test </a:t>
            </a:r>
            <a:r>
              <a:rPr lang="en-US" dirty="0" err="1"/>
              <a:t>println</a:t>
            </a:r>
            <a:r>
              <a:rPr lang="en-US" dirty="0"/>
              <a:t> command is used to check if the randomize function works and the randomize number will pinpoint to one out of all three color red, green and blue. Then, the color will pass to the </a:t>
            </a:r>
            <a:r>
              <a:rPr lang="en-US" dirty="0" err="1"/>
              <a:t>getcolor</a:t>
            </a:r>
            <a:r>
              <a:rPr lang="en-US" dirty="0"/>
              <a:t>() method and to pass to critter class.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For </a:t>
            </a:r>
            <a:r>
              <a:rPr lang="en-US" dirty="0" err="1"/>
              <a:t>toString</a:t>
            </a:r>
            <a:r>
              <a:rPr lang="en-US" dirty="0"/>
              <a:t>, this is a straightforward to override the Critter class with the string “</a:t>
            </a:r>
            <a:r>
              <a:rPr lang="en-US" dirty="0" err="1"/>
              <a:t>TGR”z</a:t>
            </a:r>
            <a:r>
              <a:rPr lang="en-US" dirty="0"/>
              <a:t>.</a:t>
            </a:r>
          </a:p>
          <a:p>
            <a:endParaRPr lang="en-US" dirty="0"/>
          </a:p>
          <a:p>
            <a:pPr marL="285750" indent="-285750">
              <a:buFont typeface="Wingdings" panose="05000000000000000000" pitchFamily="2" charset="2"/>
              <a:buChar char="Ø"/>
            </a:pPr>
            <a:r>
              <a:rPr lang="en-US" dirty="0"/>
              <a:t>For </a:t>
            </a:r>
            <a:r>
              <a:rPr lang="en-US" dirty="0" err="1"/>
              <a:t>getMove</a:t>
            </a:r>
            <a:r>
              <a:rPr lang="en-US" dirty="0"/>
              <a:t>, the tiger will always infect if an enemy is in front, otherwise if a wall is in front or to the right, then turn left, otherwise if a fellow Tiger is in front, then turn right, otherwise hop.</a:t>
            </a:r>
          </a:p>
        </p:txBody>
      </p:sp>
      <p:pic>
        <p:nvPicPr>
          <p:cNvPr id="14" name="Picture 13">
            <a:extLst>
              <a:ext uri="{FF2B5EF4-FFF2-40B4-BE49-F238E27FC236}">
                <a16:creationId xmlns:a16="http://schemas.microsoft.com/office/drawing/2014/main" id="{64989AA8-4ACC-5FED-F3BC-65B41625490D}"/>
              </a:ext>
            </a:extLst>
          </p:cNvPr>
          <p:cNvPicPr>
            <a:picLocks noChangeAspect="1"/>
          </p:cNvPicPr>
          <p:nvPr/>
        </p:nvPicPr>
        <p:blipFill>
          <a:blip r:embed="rId4"/>
          <a:stretch>
            <a:fillRect/>
          </a:stretch>
        </p:blipFill>
        <p:spPr>
          <a:xfrm>
            <a:off x="6531026" y="3550350"/>
            <a:ext cx="2765374" cy="1038370"/>
          </a:xfrm>
          <a:prstGeom prst="rect">
            <a:avLst/>
          </a:prstGeom>
        </p:spPr>
      </p:pic>
    </p:spTree>
    <p:extLst>
      <p:ext uri="{BB962C8B-B14F-4D97-AF65-F5344CB8AC3E}">
        <p14:creationId xmlns:p14="http://schemas.microsoft.com/office/powerpoint/2010/main" val="416584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dirty="0">
                <a:solidFill>
                  <a:schemeClr val="accent1">
                    <a:lumMod val="50000"/>
                  </a:schemeClr>
                </a:solidFill>
                <a:latin typeface="Arial Black" panose="020B0A04020102020204" pitchFamily="34" charset="0"/>
                <a:ea typeface="Times New Roman" panose="02020603050405020304" pitchFamily="18" charset="0"/>
              </a:rPr>
              <a:t>2</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a:t>
            </a:r>
            <a:r>
              <a:rPr lang="en-MY" sz="3200" dirty="0">
                <a:solidFill>
                  <a:schemeClr val="accent1">
                    <a:lumMod val="50000"/>
                  </a:schemeClr>
                </a:solidFill>
                <a:latin typeface="Arial Black" panose="020B0A04020102020204" pitchFamily="34" charset="0"/>
                <a:ea typeface="Times New Roman" panose="02020603050405020304" pitchFamily="18" charset="0"/>
              </a:rPr>
              <a:t>tiger</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Class </a:t>
            </a:r>
            <a:endParaRPr lang="en-MY" sz="6600" dirty="0">
              <a:solidFill>
                <a:schemeClr val="accent1">
                  <a:lumMod val="50000"/>
                </a:schemeClr>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3" name="Picture 2">
            <a:extLst>
              <a:ext uri="{FF2B5EF4-FFF2-40B4-BE49-F238E27FC236}">
                <a16:creationId xmlns:a16="http://schemas.microsoft.com/office/drawing/2014/main" id="{F99A3B47-0B7B-016F-26EF-D7565FBC8CE8}"/>
              </a:ext>
            </a:extLst>
          </p:cNvPr>
          <p:cNvPicPr>
            <a:picLocks noChangeAspect="1"/>
          </p:cNvPicPr>
          <p:nvPr/>
        </p:nvPicPr>
        <p:blipFill>
          <a:blip r:embed="rId2"/>
          <a:stretch>
            <a:fillRect/>
          </a:stretch>
        </p:blipFill>
        <p:spPr>
          <a:xfrm>
            <a:off x="3594996" y="841248"/>
            <a:ext cx="8110586" cy="5390420"/>
          </a:xfrm>
          <a:prstGeom prst="rect">
            <a:avLst/>
          </a:prstGeom>
        </p:spPr>
      </p:pic>
    </p:spTree>
    <p:extLst>
      <p:ext uri="{BB962C8B-B14F-4D97-AF65-F5344CB8AC3E}">
        <p14:creationId xmlns:p14="http://schemas.microsoft.com/office/powerpoint/2010/main" val="15930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dirty="0">
                <a:solidFill>
                  <a:schemeClr val="accent1">
                    <a:lumMod val="50000"/>
                  </a:schemeClr>
                </a:solidFill>
                <a:latin typeface="Arial Black" panose="020B0A04020102020204" pitchFamily="34" charset="0"/>
                <a:ea typeface="Times New Roman" panose="02020603050405020304" pitchFamily="18" charset="0"/>
              </a:rPr>
              <a:t>3</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a:t>
            </a:r>
            <a:r>
              <a:rPr lang="en-MY" sz="3200" dirty="0">
                <a:solidFill>
                  <a:schemeClr val="accent1">
                    <a:lumMod val="50000"/>
                  </a:schemeClr>
                </a:solidFill>
                <a:latin typeface="Arial Black" panose="020B0A04020102020204" pitchFamily="34" charset="0"/>
                <a:ea typeface="Times New Roman" panose="02020603050405020304" pitchFamily="18" charset="0"/>
              </a:rPr>
              <a:t>White tiger</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Class </a:t>
            </a:r>
            <a:endParaRPr lang="en-MY" sz="6600" dirty="0">
              <a:solidFill>
                <a:schemeClr val="accent1">
                  <a:lumMod val="50000"/>
                </a:schemeClr>
              </a:solidFill>
              <a:latin typeface="Arial Black" panose="020B0A04020102020204" pitchFamily="34" charset="0"/>
            </a:endParaRPr>
          </a:p>
        </p:txBody>
      </p:sp>
      <p:pic>
        <p:nvPicPr>
          <p:cNvPr id="4" name="Content Placeholder 3">
            <a:extLst>
              <a:ext uri="{FF2B5EF4-FFF2-40B4-BE49-F238E27FC236}">
                <a16:creationId xmlns:a16="http://schemas.microsoft.com/office/drawing/2014/main" id="{FDEE3AC0-0EB4-4347-3512-03ADB10318CE}"/>
              </a:ext>
            </a:extLst>
          </p:cNvPr>
          <p:cNvPicPr>
            <a:picLocks noGrp="1" noChangeAspect="1"/>
          </p:cNvPicPr>
          <p:nvPr>
            <p:ph idx="1"/>
          </p:nvPr>
        </p:nvPicPr>
        <p:blipFill>
          <a:blip r:embed="rId2"/>
          <a:stretch>
            <a:fillRect/>
          </a:stretch>
        </p:blipFill>
        <p:spPr>
          <a:xfrm>
            <a:off x="3966584" y="3643459"/>
            <a:ext cx="5730737" cy="2194750"/>
          </a:xfrm>
          <a:prstGeom prst="rect">
            <a:avLst/>
          </a:prstGeom>
        </p:spPr>
      </p:pic>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6" name="Picture 5">
            <a:extLst>
              <a:ext uri="{FF2B5EF4-FFF2-40B4-BE49-F238E27FC236}">
                <a16:creationId xmlns:a16="http://schemas.microsoft.com/office/drawing/2014/main" id="{D865D295-7379-DD3E-3AF0-825DCE7B2747}"/>
              </a:ext>
            </a:extLst>
          </p:cNvPr>
          <p:cNvPicPr>
            <a:picLocks noChangeAspect="1"/>
          </p:cNvPicPr>
          <p:nvPr/>
        </p:nvPicPr>
        <p:blipFill>
          <a:blip r:embed="rId3"/>
          <a:stretch>
            <a:fillRect/>
          </a:stretch>
        </p:blipFill>
        <p:spPr>
          <a:xfrm>
            <a:off x="3590849" y="731520"/>
            <a:ext cx="5730737" cy="1072989"/>
          </a:xfrm>
          <a:prstGeom prst="rect">
            <a:avLst/>
          </a:prstGeom>
        </p:spPr>
      </p:pic>
      <p:sp>
        <p:nvSpPr>
          <p:cNvPr id="8" name="TextBox 7">
            <a:extLst>
              <a:ext uri="{FF2B5EF4-FFF2-40B4-BE49-F238E27FC236}">
                <a16:creationId xmlns:a16="http://schemas.microsoft.com/office/drawing/2014/main" id="{D95C63CE-9752-C378-CE17-F9626F4BAFE1}"/>
              </a:ext>
            </a:extLst>
          </p:cNvPr>
          <p:cNvSpPr txBox="1"/>
          <p:nvPr/>
        </p:nvSpPr>
        <p:spPr>
          <a:xfrm>
            <a:off x="3590848" y="2052377"/>
            <a:ext cx="8601151" cy="1477328"/>
          </a:xfrm>
          <a:prstGeom prst="rect">
            <a:avLst/>
          </a:prstGeom>
          <a:noFill/>
        </p:spPr>
        <p:txBody>
          <a:bodyPr wrap="square">
            <a:spAutoFit/>
          </a:bodyPr>
          <a:lstStyle/>
          <a:p>
            <a:pPr marL="285750" indent="-285750">
              <a:buFont typeface="Wingdings" panose="05000000000000000000" pitchFamily="2" charset="2"/>
              <a:buChar char="Ø"/>
            </a:pPr>
            <a:r>
              <a:rPr lang="en-US" dirty="0"/>
              <a:t>Boolean variable test is introduced to recognized if there is any enemy in front of the </a:t>
            </a:r>
            <a:r>
              <a:rPr lang="en-US" dirty="0" err="1"/>
              <a:t>WhiteTiger</a:t>
            </a:r>
            <a:r>
              <a:rPr lang="en-US" dirty="0"/>
              <a:t> and infected the enemy. </a:t>
            </a:r>
          </a:p>
          <a:p>
            <a:pPr marL="285750" indent="-285750">
              <a:buFont typeface="Wingdings" panose="05000000000000000000" pitchFamily="2" charset="2"/>
              <a:buChar char="Ø"/>
            </a:pPr>
            <a:r>
              <a:rPr lang="en-US" dirty="0"/>
              <a:t>If true, this will be passed down to the </a:t>
            </a:r>
            <a:r>
              <a:rPr lang="en-US" dirty="0" err="1"/>
              <a:t>ToString</a:t>
            </a:r>
            <a:r>
              <a:rPr lang="en-US" dirty="0"/>
              <a:t> () method. </a:t>
            </a:r>
          </a:p>
          <a:p>
            <a:pPr marL="285750" indent="-285750">
              <a:buFont typeface="Wingdings" panose="05000000000000000000" pitchFamily="2" charset="2"/>
              <a:buChar char="Ø"/>
            </a:pPr>
            <a:r>
              <a:rPr lang="en-US" dirty="0"/>
              <a:t>If the test variable true will make the </a:t>
            </a:r>
            <a:r>
              <a:rPr lang="en-US" dirty="0" err="1"/>
              <a:t>WhiteTiger</a:t>
            </a:r>
            <a:r>
              <a:rPr lang="en-US" dirty="0"/>
              <a:t> string as TGR and lowercase </a:t>
            </a:r>
            <a:r>
              <a:rPr lang="en-US" dirty="0" err="1"/>
              <a:t>tgr</a:t>
            </a:r>
            <a:r>
              <a:rPr lang="en-US" dirty="0"/>
              <a:t> otherwise as shown below:</a:t>
            </a:r>
            <a:endParaRPr lang="en-MY" dirty="0"/>
          </a:p>
        </p:txBody>
      </p:sp>
    </p:spTree>
    <p:extLst>
      <p:ext uri="{BB962C8B-B14F-4D97-AF65-F5344CB8AC3E}">
        <p14:creationId xmlns:p14="http://schemas.microsoft.com/office/powerpoint/2010/main" val="89756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4. giant Class </a:t>
            </a:r>
            <a:endParaRPr lang="en-MY" sz="6600" dirty="0">
              <a:solidFill>
                <a:schemeClr val="accent1">
                  <a:lumMod val="50000"/>
                </a:schemeClr>
              </a:solidFill>
              <a:latin typeface="Arial Black" panose="020B0A04020102020204" pitchFamily="34" charset="0"/>
            </a:endParaRPr>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7" name="Picture 6">
            <a:extLst>
              <a:ext uri="{FF2B5EF4-FFF2-40B4-BE49-F238E27FC236}">
                <a16:creationId xmlns:a16="http://schemas.microsoft.com/office/drawing/2014/main" id="{E1744E5B-71AF-3943-505E-60C0D1B9A31D}"/>
              </a:ext>
            </a:extLst>
          </p:cNvPr>
          <p:cNvPicPr>
            <a:picLocks noChangeAspect="1"/>
          </p:cNvPicPr>
          <p:nvPr/>
        </p:nvPicPr>
        <p:blipFill>
          <a:blip r:embed="rId2"/>
          <a:stretch>
            <a:fillRect/>
          </a:stretch>
        </p:blipFill>
        <p:spPr>
          <a:xfrm>
            <a:off x="3472226" y="1031649"/>
            <a:ext cx="5730737" cy="1225402"/>
          </a:xfrm>
          <a:prstGeom prst="rect">
            <a:avLst/>
          </a:prstGeom>
        </p:spPr>
      </p:pic>
      <p:sp>
        <p:nvSpPr>
          <p:cNvPr id="9" name="TextBox 8">
            <a:extLst>
              <a:ext uri="{FF2B5EF4-FFF2-40B4-BE49-F238E27FC236}">
                <a16:creationId xmlns:a16="http://schemas.microsoft.com/office/drawing/2014/main" id="{37D29FEF-F655-D210-F007-773537190B03}"/>
              </a:ext>
            </a:extLst>
          </p:cNvPr>
          <p:cNvSpPr txBox="1"/>
          <p:nvPr/>
        </p:nvSpPr>
        <p:spPr>
          <a:xfrm>
            <a:off x="3472226" y="2869752"/>
            <a:ext cx="8271164" cy="2031325"/>
          </a:xfrm>
          <a:prstGeom prst="rect">
            <a:avLst/>
          </a:prstGeom>
          <a:noFill/>
        </p:spPr>
        <p:txBody>
          <a:bodyPr wrap="square">
            <a:spAutoFit/>
          </a:bodyPr>
          <a:lstStyle/>
          <a:p>
            <a:pPr marL="285750" indent="-285750">
              <a:buFont typeface="Wingdings" panose="05000000000000000000" pitchFamily="2" charset="2"/>
              <a:buChar char="Ø"/>
            </a:pPr>
            <a:r>
              <a:rPr lang="en-US" dirty="0"/>
              <a:t>To complete this to </a:t>
            </a:r>
            <a:r>
              <a:rPr lang="en-US" dirty="0" err="1"/>
              <a:t>Stringmethod</a:t>
            </a:r>
            <a:r>
              <a:rPr lang="en-US" dirty="0"/>
              <a:t> two counter (count and count2) variables have been initiated. </a:t>
            </a:r>
          </a:p>
          <a:p>
            <a:endParaRPr lang="en-US" dirty="0"/>
          </a:p>
          <a:p>
            <a:pPr marL="285750" indent="-285750">
              <a:buFont typeface="Wingdings" panose="05000000000000000000" pitchFamily="2" charset="2"/>
              <a:buChar char="Ø"/>
            </a:pPr>
            <a:r>
              <a:rPr lang="en-US" dirty="0"/>
              <a:t>The first counter is to count the number of the critter, and once the critter reaches 30, the next counter will divide the critter number to 30, this will show the step counter. The step counter is important to determine that once the step counter reaches 6 it will pass a different string to the critter class. </a:t>
            </a:r>
          </a:p>
        </p:txBody>
      </p:sp>
      <p:pic>
        <p:nvPicPr>
          <p:cNvPr id="10" name="Picture 9">
            <a:extLst>
              <a:ext uri="{FF2B5EF4-FFF2-40B4-BE49-F238E27FC236}">
                <a16:creationId xmlns:a16="http://schemas.microsoft.com/office/drawing/2014/main" id="{80CC5D8C-8D29-6C6B-9B42-E26A913317B1}"/>
              </a:ext>
            </a:extLst>
          </p:cNvPr>
          <p:cNvPicPr>
            <a:picLocks noChangeAspect="1"/>
          </p:cNvPicPr>
          <p:nvPr/>
        </p:nvPicPr>
        <p:blipFill rotWithShape="1">
          <a:blip r:embed="rId3"/>
          <a:srcRect r="63912"/>
          <a:stretch/>
        </p:blipFill>
        <p:spPr>
          <a:xfrm>
            <a:off x="178112" y="249381"/>
            <a:ext cx="3076525" cy="4281055"/>
          </a:xfrm>
          <a:prstGeom prst="rect">
            <a:avLst/>
          </a:prstGeom>
        </p:spPr>
      </p:pic>
      <p:pic>
        <p:nvPicPr>
          <p:cNvPr id="11" name="Picture 10">
            <a:extLst>
              <a:ext uri="{FF2B5EF4-FFF2-40B4-BE49-F238E27FC236}">
                <a16:creationId xmlns:a16="http://schemas.microsoft.com/office/drawing/2014/main" id="{91F61839-DEAF-8915-F3E8-FF80BA7488B0}"/>
              </a:ext>
            </a:extLst>
          </p:cNvPr>
          <p:cNvPicPr>
            <a:picLocks noChangeAspect="1"/>
          </p:cNvPicPr>
          <p:nvPr/>
        </p:nvPicPr>
        <p:blipFill rotWithShape="1">
          <a:blip r:embed="rId4"/>
          <a:srcRect r="44781"/>
          <a:stretch/>
        </p:blipFill>
        <p:spPr>
          <a:xfrm>
            <a:off x="178112" y="4431039"/>
            <a:ext cx="3076525" cy="2591025"/>
          </a:xfrm>
          <a:prstGeom prst="rect">
            <a:avLst/>
          </a:prstGeom>
        </p:spPr>
      </p:pic>
    </p:spTree>
    <p:extLst>
      <p:ext uri="{BB962C8B-B14F-4D97-AF65-F5344CB8AC3E}">
        <p14:creationId xmlns:p14="http://schemas.microsoft.com/office/powerpoint/2010/main" val="245831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388779" y="572324"/>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88779" y="1867916"/>
            <a:ext cx="6612753" cy="3122168"/>
          </a:xfrm>
        </p:spPr>
        <p:txBody>
          <a:bodyPr/>
          <a:lstStyle/>
          <a:p>
            <a:r>
              <a:rPr lang="en-US" dirty="0"/>
              <a:t>1. Introduction​</a:t>
            </a:r>
          </a:p>
          <a:p>
            <a:r>
              <a:rPr lang="en-US" dirty="0"/>
              <a:t>2.Project Description</a:t>
            </a:r>
          </a:p>
          <a:p>
            <a:r>
              <a:rPr lang="en-US" dirty="0"/>
              <a:t>3.Project Design</a:t>
            </a:r>
          </a:p>
          <a:p>
            <a:r>
              <a:rPr lang="en-US" dirty="0"/>
              <a:t>4.Project Workflow and Logics</a:t>
            </a:r>
          </a:p>
          <a:p>
            <a:r>
              <a:rPr lang="en-US" dirty="0"/>
              <a:t>​5.Critter Stimulation &amp; Result</a:t>
            </a:r>
          </a:p>
          <a:p>
            <a:r>
              <a:rPr lang="en-US" dirty="0"/>
              <a:t>6. Conclusion</a:t>
            </a:r>
          </a:p>
          <a:p>
            <a:endParaRPr lang="en-US" dirty="0"/>
          </a:p>
        </p:txBody>
      </p:sp>
      <p:pic>
        <p:nvPicPr>
          <p:cNvPr id="4" name="Picture 3">
            <a:extLst>
              <a:ext uri="{FF2B5EF4-FFF2-40B4-BE49-F238E27FC236}">
                <a16:creationId xmlns:a16="http://schemas.microsoft.com/office/drawing/2014/main" id="{66E103C0-D4A5-33EE-D680-2D7FA56EA89F}"/>
              </a:ext>
            </a:extLst>
          </p:cNvPr>
          <p:cNvPicPr>
            <a:picLocks noChangeAspect="1"/>
          </p:cNvPicPr>
          <p:nvPr/>
        </p:nvPicPr>
        <p:blipFill rotWithShape="1">
          <a:blip r:embed="rId2"/>
          <a:srcRect l="12376" r="10792"/>
          <a:stretch/>
        </p:blipFill>
        <p:spPr>
          <a:xfrm>
            <a:off x="6682155" y="1685634"/>
            <a:ext cx="5275384" cy="3617490"/>
          </a:xfrm>
          <a:prstGeom prst="rect">
            <a:avLst/>
          </a:prstGeom>
        </p:spPr>
      </p:pic>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3752-0D9C-98D5-AFC1-9E80F357DEE0}"/>
              </a:ext>
            </a:extLst>
          </p:cNvPr>
          <p:cNvSpPr>
            <a:spLocks noGrp="1"/>
          </p:cNvSpPr>
          <p:nvPr>
            <p:ph type="title"/>
          </p:nvPr>
        </p:nvSpPr>
        <p:spPr>
          <a:xfrm>
            <a:off x="3448673" y="73152"/>
            <a:ext cx="6766560" cy="768096"/>
          </a:xfrm>
        </p:spPr>
        <p:txBody>
          <a:bodyPr/>
          <a:lstStyle/>
          <a:p>
            <a:r>
              <a:rPr lang="en-MY" sz="3200" dirty="0">
                <a:solidFill>
                  <a:schemeClr val="accent1">
                    <a:lumMod val="50000"/>
                  </a:schemeClr>
                </a:solidFill>
                <a:latin typeface="Arial Black" panose="020B0A04020102020204" pitchFamily="34" charset="0"/>
                <a:ea typeface="Times New Roman" panose="02020603050405020304" pitchFamily="18" charset="0"/>
              </a:rPr>
              <a:t>5</a:t>
            </a:r>
            <a:r>
              <a:rPr lang="en-MY" sz="3200" b="1" dirty="0">
                <a:solidFill>
                  <a:schemeClr val="accent1">
                    <a:lumMod val="50000"/>
                  </a:schemeClr>
                </a:solidFill>
                <a:effectLst/>
                <a:latin typeface="Arial Black" panose="020B0A04020102020204" pitchFamily="34" charset="0"/>
                <a:ea typeface="Times New Roman" panose="02020603050405020304" pitchFamily="18" charset="0"/>
              </a:rPr>
              <a:t>. Ninja cat Class </a:t>
            </a:r>
            <a:endParaRPr lang="en-MY" sz="6600"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EB8C205F-56A5-18E1-9C99-239F51C236AB}"/>
              </a:ext>
            </a:extLst>
          </p:cNvPr>
          <p:cNvSpPr>
            <a:spLocks noGrp="1"/>
          </p:cNvSpPr>
          <p:nvPr>
            <p:ph idx="1"/>
          </p:nvPr>
        </p:nvSpPr>
        <p:spPr>
          <a:xfrm>
            <a:off x="3563138" y="3423121"/>
            <a:ext cx="7700606" cy="2700528"/>
          </a:xfrm>
        </p:spPr>
        <p:txBody>
          <a:bodyPr/>
          <a:lstStyle/>
          <a:p>
            <a:pPr marL="342900" lvl="0" indent="-342900">
              <a:lnSpc>
                <a:spcPct val="150000"/>
              </a:lnSpc>
              <a:buFont typeface="Wingdings" panose="05000000000000000000" pitchFamily="2" charset="2"/>
              <a:buChar char=""/>
            </a:pPr>
            <a:r>
              <a:rPr lang="en-MY" sz="1800" b="1" dirty="0" err="1">
                <a:effectLst/>
                <a:latin typeface="Times New Roman" panose="02020603050405020304" pitchFamily="18" charset="0"/>
                <a:ea typeface="Times New Roman" panose="02020603050405020304" pitchFamily="18" charset="0"/>
              </a:rPr>
              <a:t>getColor</a:t>
            </a:r>
            <a:r>
              <a:rPr lang="en-MY" sz="1800" dirty="0">
                <a:effectLst/>
                <a:latin typeface="Times New Roman" panose="02020603050405020304" pitchFamily="18" charset="0"/>
                <a:ea typeface="Times New Roman" panose="02020603050405020304" pitchFamily="18" charset="0"/>
              </a:rPr>
              <a:t> – </a:t>
            </a:r>
            <a:r>
              <a:rPr lang="en-MY" sz="1800" dirty="0" err="1">
                <a:effectLst/>
                <a:latin typeface="Times New Roman" panose="02020603050405020304" pitchFamily="18" charset="0"/>
                <a:ea typeface="Times New Roman" panose="02020603050405020304" pitchFamily="18" charset="0"/>
              </a:rPr>
              <a:t>Color.ORANGE</a:t>
            </a:r>
            <a:endParaRPr lang="en-MY"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MY" sz="1800" b="1" dirty="0" err="1">
                <a:effectLst/>
                <a:latin typeface="Times New Roman" panose="02020603050405020304" pitchFamily="18" charset="0"/>
                <a:ea typeface="Times New Roman" panose="02020603050405020304" pitchFamily="18" charset="0"/>
              </a:rPr>
              <a:t>toString</a:t>
            </a:r>
            <a:r>
              <a:rPr lang="en-MY" sz="1800" dirty="0">
                <a:effectLst/>
                <a:latin typeface="Times New Roman" panose="02020603050405020304" pitchFamily="18" charset="0"/>
                <a:ea typeface="Times New Roman" panose="02020603050405020304" pitchFamily="18" charset="0"/>
              </a:rPr>
              <a:t> – “*”</a:t>
            </a:r>
          </a:p>
          <a:p>
            <a:pPr marL="342900" lvl="0" indent="-342900">
              <a:lnSpc>
                <a:spcPct val="150000"/>
              </a:lnSpc>
              <a:buFont typeface="Wingdings" panose="05000000000000000000" pitchFamily="2" charset="2"/>
              <a:buChar char=""/>
            </a:pPr>
            <a:r>
              <a:rPr lang="en-MY" sz="1800" b="1" dirty="0" err="1">
                <a:effectLst/>
                <a:latin typeface="Times New Roman" panose="02020603050405020304" pitchFamily="18" charset="0"/>
                <a:ea typeface="Times New Roman" panose="02020603050405020304" pitchFamily="18" charset="0"/>
              </a:rPr>
              <a:t>getMove</a:t>
            </a:r>
            <a:r>
              <a:rPr lang="en-MY" sz="1800" dirty="0">
                <a:effectLst/>
                <a:latin typeface="Times New Roman" panose="02020603050405020304" pitchFamily="18" charset="0"/>
                <a:ea typeface="Times New Roman" panose="02020603050405020304" pitchFamily="18" charset="0"/>
              </a:rPr>
              <a:t> - Always infect if any other than </a:t>
            </a:r>
            <a:r>
              <a:rPr lang="en-MY" sz="1800" dirty="0" err="1">
                <a:effectLst/>
                <a:latin typeface="Times New Roman" panose="02020603050405020304" pitchFamily="18" charset="0"/>
                <a:ea typeface="Times New Roman" panose="02020603050405020304" pitchFamily="18" charset="0"/>
              </a:rPr>
              <a:t>NinjaCat</a:t>
            </a:r>
            <a:r>
              <a:rPr lang="en-MY" sz="1800" dirty="0">
                <a:effectLst/>
                <a:latin typeface="Times New Roman" panose="02020603050405020304" pitchFamily="18" charset="0"/>
                <a:ea typeface="Times New Roman" panose="02020603050405020304" pitchFamily="18" charset="0"/>
              </a:rPr>
              <a:t> is in front, Right, Left and Back. Also always infect if an enemy is in front, Right, Left and Back, then, if Wall on the right or in front turn left, if meet Ninja Cat in front turn right and if in front is empty space then hop, if possible, otherwise hop again.</a:t>
            </a:r>
          </a:p>
          <a:p>
            <a:endParaRPr lang="en-MY" dirty="0"/>
          </a:p>
        </p:txBody>
      </p:sp>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4" name="Picture 3">
            <a:extLst>
              <a:ext uri="{FF2B5EF4-FFF2-40B4-BE49-F238E27FC236}">
                <a16:creationId xmlns:a16="http://schemas.microsoft.com/office/drawing/2014/main" id="{916DDE78-FB53-232B-0B2A-D4423E3C50A7}"/>
              </a:ext>
            </a:extLst>
          </p:cNvPr>
          <p:cNvPicPr>
            <a:picLocks noChangeAspect="1"/>
          </p:cNvPicPr>
          <p:nvPr/>
        </p:nvPicPr>
        <p:blipFill>
          <a:blip r:embed="rId2"/>
          <a:stretch>
            <a:fillRect/>
          </a:stretch>
        </p:blipFill>
        <p:spPr>
          <a:xfrm>
            <a:off x="3549285" y="841248"/>
            <a:ext cx="5730737" cy="902286"/>
          </a:xfrm>
          <a:prstGeom prst="rect">
            <a:avLst/>
          </a:prstGeom>
        </p:spPr>
      </p:pic>
      <p:pic>
        <p:nvPicPr>
          <p:cNvPr id="7" name="Picture 6">
            <a:extLst>
              <a:ext uri="{FF2B5EF4-FFF2-40B4-BE49-F238E27FC236}">
                <a16:creationId xmlns:a16="http://schemas.microsoft.com/office/drawing/2014/main" id="{50A9A1F7-BD8F-5820-F952-BB2A7F5CF36A}"/>
              </a:ext>
            </a:extLst>
          </p:cNvPr>
          <p:cNvPicPr>
            <a:picLocks noChangeAspect="1"/>
          </p:cNvPicPr>
          <p:nvPr/>
        </p:nvPicPr>
        <p:blipFill>
          <a:blip r:embed="rId3"/>
          <a:stretch>
            <a:fillRect/>
          </a:stretch>
        </p:blipFill>
        <p:spPr>
          <a:xfrm>
            <a:off x="3563138" y="2025466"/>
            <a:ext cx="5206789" cy="1280156"/>
          </a:xfrm>
          <a:prstGeom prst="rect">
            <a:avLst/>
          </a:prstGeom>
        </p:spPr>
      </p:pic>
    </p:spTree>
    <p:extLst>
      <p:ext uri="{BB962C8B-B14F-4D97-AF65-F5344CB8AC3E}">
        <p14:creationId xmlns:p14="http://schemas.microsoft.com/office/powerpoint/2010/main" val="398198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A41E2D-521A-EB25-756C-65A76040F4F5}"/>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6" name="Picture 5">
            <a:extLst>
              <a:ext uri="{FF2B5EF4-FFF2-40B4-BE49-F238E27FC236}">
                <a16:creationId xmlns:a16="http://schemas.microsoft.com/office/drawing/2014/main" id="{7034FC1C-FB67-4D39-5D98-6B6ED89E0AB0}"/>
              </a:ext>
            </a:extLst>
          </p:cNvPr>
          <p:cNvPicPr>
            <a:picLocks noChangeAspect="1"/>
          </p:cNvPicPr>
          <p:nvPr/>
        </p:nvPicPr>
        <p:blipFill>
          <a:blip r:embed="rId2"/>
          <a:stretch>
            <a:fillRect/>
          </a:stretch>
        </p:blipFill>
        <p:spPr>
          <a:xfrm>
            <a:off x="3788544" y="152496"/>
            <a:ext cx="4413347" cy="6605535"/>
          </a:xfrm>
          <a:prstGeom prst="rect">
            <a:avLst/>
          </a:prstGeom>
        </p:spPr>
      </p:pic>
      <p:pic>
        <p:nvPicPr>
          <p:cNvPr id="11" name="Picture 10">
            <a:extLst>
              <a:ext uri="{FF2B5EF4-FFF2-40B4-BE49-F238E27FC236}">
                <a16:creationId xmlns:a16="http://schemas.microsoft.com/office/drawing/2014/main" id="{21A2DFF3-9B58-D9BB-8EB3-1E98C7F00FDB}"/>
              </a:ext>
            </a:extLst>
          </p:cNvPr>
          <p:cNvPicPr>
            <a:picLocks noChangeAspect="1"/>
          </p:cNvPicPr>
          <p:nvPr/>
        </p:nvPicPr>
        <p:blipFill>
          <a:blip r:embed="rId3"/>
          <a:stretch>
            <a:fillRect/>
          </a:stretch>
        </p:blipFill>
        <p:spPr>
          <a:xfrm>
            <a:off x="8361633" y="2461489"/>
            <a:ext cx="3691822" cy="2207493"/>
          </a:xfrm>
          <a:prstGeom prst="rect">
            <a:avLst/>
          </a:prstGeom>
        </p:spPr>
      </p:pic>
    </p:spTree>
    <p:extLst>
      <p:ext uri="{BB962C8B-B14F-4D97-AF65-F5344CB8AC3E}">
        <p14:creationId xmlns:p14="http://schemas.microsoft.com/office/powerpoint/2010/main" val="107936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14054" y="3044952"/>
            <a:ext cx="8250382" cy="768096"/>
          </a:xfrm>
        </p:spPr>
        <p:txBody>
          <a:bodyPr/>
          <a:lstStyle/>
          <a:p>
            <a:r>
              <a:rPr lang="en-US" dirty="0"/>
              <a:t>5. Critter Stimulation &amp; Result</a:t>
            </a:r>
            <a:br>
              <a:rPr lang="en-US" dirty="0"/>
            </a:b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60403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767328" y="347472"/>
            <a:ext cx="8165592" cy="768096"/>
          </a:xfrm>
        </p:spPr>
        <p:txBody>
          <a:bodyPr/>
          <a:lstStyle/>
          <a:p>
            <a:r>
              <a:rPr lang="en-US" dirty="0"/>
              <a:t>Before Initiate</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5" name="Picture 4">
            <a:extLst>
              <a:ext uri="{FF2B5EF4-FFF2-40B4-BE49-F238E27FC236}">
                <a16:creationId xmlns:a16="http://schemas.microsoft.com/office/drawing/2014/main" id="{6A1751C4-1522-5F75-0F57-3B11C3D5393F}"/>
              </a:ext>
            </a:extLst>
          </p:cNvPr>
          <p:cNvPicPr>
            <a:picLocks noChangeAspect="1"/>
          </p:cNvPicPr>
          <p:nvPr/>
        </p:nvPicPr>
        <p:blipFill>
          <a:blip r:embed="rId2"/>
          <a:stretch>
            <a:fillRect/>
          </a:stretch>
        </p:blipFill>
        <p:spPr>
          <a:xfrm>
            <a:off x="3755203" y="1225296"/>
            <a:ext cx="8177717" cy="5394960"/>
          </a:xfrm>
          <a:prstGeom prst="rect">
            <a:avLst/>
          </a:prstGeom>
        </p:spPr>
      </p:pic>
      <p:sp>
        <p:nvSpPr>
          <p:cNvPr id="6" name="Rectangle: Rounded Corners 5">
            <a:extLst>
              <a:ext uri="{FF2B5EF4-FFF2-40B4-BE49-F238E27FC236}">
                <a16:creationId xmlns:a16="http://schemas.microsoft.com/office/drawing/2014/main" id="{B3F4F9D6-A2DE-4672-DA50-FF11D742C8FB}"/>
              </a:ext>
            </a:extLst>
          </p:cNvPr>
          <p:cNvSpPr/>
          <p:nvPr/>
        </p:nvSpPr>
        <p:spPr>
          <a:xfrm>
            <a:off x="10792691" y="1593273"/>
            <a:ext cx="1140229" cy="40394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8403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32909" y="73152"/>
            <a:ext cx="8400011" cy="768096"/>
          </a:xfrm>
        </p:spPr>
        <p:txBody>
          <a:bodyPr/>
          <a:lstStyle/>
          <a:p>
            <a:r>
              <a:rPr lang="en-US" dirty="0"/>
              <a:t>Initiate, Animal starts roaming</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3" name="Picture 2">
            <a:extLst>
              <a:ext uri="{FF2B5EF4-FFF2-40B4-BE49-F238E27FC236}">
                <a16:creationId xmlns:a16="http://schemas.microsoft.com/office/drawing/2014/main" id="{2D75EFF6-B06B-213B-B39F-DD8A1439C1E3}"/>
              </a:ext>
            </a:extLst>
          </p:cNvPr>
          <p:cNvPicPr>
            <a:picLocks noChangeAspect="1"/>
          </p:cNvPicPr>
          <p:nvPr/>
        </p:nvPicPr>
        <p:blipFill>
          <a:blip r:embed="rId2"/>
          <a:stretch>
            <a:fillRect/>
          </a:stretch>
        </p:blipFill>
        <p:spPr>
          <a:xfrm>
            <a:off x="3647928" y="1548221"/>
            <a:ext cx="7934472" cy="5185984"/>
          </a:xfrm>
          <a:prstGeom prst="rect">
            <a:avLst/>
          </a:prstGeom>
        </p:spPr>
      </p:pic>
      <p:sp>
        <p:nvSpPr>
          <p:cNvPr id="6" name="Rectangle: Rounded Corners 5">
            <a:extLst>
              <a:ext uri="{FF2B5EF4-FFF2-40B4-BE49-F238E27FC236}">
                <a16:creationId xmlns:a16="http://schemas.microsoft.com/office/drawing/2014/main" id="{B3F4F9D6-A2DE-4672-DA50-FF11D742C8FB}"/>
              </a:ext>
            </a:extLst>
          </p:cNvPr>
          <p:cNvSpPr/>
          <p:nvPr/>
        </p:nvSpPr>
        <p:spPr>
          <a:xfrm>
            <a:off x="10442171" y="1898074"/>
            <a:ext cx="1140229" cy="40394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4662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32909" y="73152"/>
            <a:ext cx="8400011" cy="768096"/>
          </a:xfrm>
        </p:spPr>
        <p:txBody>
          <a:bodyPr/>
          <a:lstStyle/>
          <a:p>
            <a:r>
              <a:rPr lang="en-US" dirty="0"/>
              <a:t>UPON 200 steps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4" name="Picture 3">
            <a:extLst>
              <a:ext uri="{FF2B5EF4-FFF2-40B4-BE49-F238E27FC236}">
                <a16:creationId xmlns:a16="http://schemas.microsoft.com/office/drawing/2014/main" id="{289E3B24-BB4A-44C5-CC3A-A1497ED1D5B2}"/>
              </a:ext>
            </a:extLst>
          </p:cNvPr>
          <p:cNvPicPr>
            <a:picLocks noChangeAspect="1"/>
          </p:cNvPicPr>
          <p:nvPr/>
        </p:nvPicPr>
        <p:blipFill>
          <a:blip r:embed="rId2"/>
          <a:stretch>
            <a:fillRect/>
          </a:stretch>
        </p:blipFill>
        <p:spPr>
          <a:xfrm>
            <a:off x="3698388" y="1076924"/>
            <a:ext cx="7740756" cy="5070891"/>
          </a:xfrm>
          <a:prstGeom prst="rect">
            <a:avLst/>
          </a:prstGeom>
        </p:spPr>
      </p:pic>
      <p:sp>
        <p:nvSpPr>
          <p:cNvPr id="7" name="Rectangle: Rounded Corners 6">
            <a:extLst>
              <a:ext uri="{FF2B5EF4-FFF2-40B4-BE49-F238E27FC236}">
                <a16:creationId xmlns:a16="http://schemas.microsoft.com/office/drawing/2014/main" id="{0CF10B65-54C7-D137-7C67-85180B077B17}"/>
              </a:ext>
            </a:extLst>
          </p:cNvPr>
          <p:cNvSpPr/>
          <p:nvPr/>
        </p:nvSpPr>
        <p:spPr>
          <a:xfrm>
            <a:off x="10349345" y="5361709"/>
            <a:ext cx="1089799" cy="41936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BE3E0B7B-5694-2D1E-2ABE-BBB6A1B08842}"/>
              </a:ext>
            </a:extLst>
          </p:cNvPr>
          <p:cNvSpPr txBox="1"/>
          <p:nvPr/>
        </p:nvSpPr>
        <p:spPr>
          <a:xfrm>
            <a:off x="152400" y="73152"/>
            <a:ext cx="3103418" cy="452431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b="1" dirty="0" err="1"/>
              <a:t>FlyTrap</a:t>
            </a:r>
            <a:r>
              <a:rPr lang="en-US" dirty="0"/>
              <a:t> performed exceptionally well (101) compared to the other animals, followed by </a:t>
            </a:r>
            <a:r>
              <a:rPr lang="en-US" b="1" dirty="0" err="1"/>
              <a:t>NinjaCat</a:t>
            </a:r>
            <a:r>
              <a:rPr lang="en-US" dirty="0"/>
              <a:t> (67) </a:t>
            </a:r>
          </a:p>
          <a:p>
            <a:endParaRPr lang="en-US" dirty="0"/>
          </a:p>
          <a:p>
            <a:pPr marL="285750" indent="-285750">
              <a:buFont typeface="Arial" panose="020B0604020202020204" pitchFamily="34" charset="0"/>
              <a:buChar char="•"/>
            </a:pPr>
            <a:r>
              <a:rPr lang="en-US" b="1" dirty="0"/>
              <a:t>Bear</a:t>
            </a:r>
            <a:r>
              <a:rPr lang="en-US" dirty="0"/>
              <a:t> and </a:t>
            </a:r>
            <a:r>
              <a:rPr lang="en-US" b="1" dirty="0"/>
              <a:t>Giant</a:t>
            </a:r>
            <a:r>
              <a:rPr lang="en-US" dirty="0"/>
              <a:t> went extinct completely (0).</a:t>
            </a:r>
          </a:p>
          <a:p>
            <a:endParaRPr lang="en-US" dirty="0"/>
          </a:p>
          <a:p>
            <a:pPr marL="285750" indent="-285750">
              <a:buFont typeface="Arial" panose="020B0604020202020204" pitchFamily="34" charset="0"/>
              <a:buChar char="•"/>
            </a:pPr>
            <a:r>
              <a:rPr lang="en-US" dirty="0"/>
              <a:t>The </a:t>
            </a:r>
            <a:r>
              <a:rPr lang="en-US" b="1" dirty="0"/>
              <a:t>Tiger</a:t>
            </a:r>
            <a:r>
              <a:rPr lang="en-US" dirty="0"/>
              <a:t> (8) and </a:t>
            </a:r>
            <a:r>
              <a:rPr lang="en-US" b="1" dirty="0"/>
              <a:t>White Tiger</a:t>
            </a:r>
            <a:r>
              <a:rPr lang="en-US" dirty="0"/>
              <a:t> (13) species barely survived. </a:t>
            </a:r>
          </a:p>
          <a:p>
            <a:endParaRPr lang="en-US" dirty="0"/>
          </a:p>
          <a:p>
            <a:pPr marL="285750" indent="-285750">
              <a:buFont typeface="Arial" panose="020B0604020202020204" pitchFamily="34" charset="0"/>
              <a:buChar char="•"/>
            </a:pPr>
            <a:r>
              <a:rPr lang="en-US" dirty="0"/>
              <a:t>In essence, the results show that all the animal classes performed effectively.</a:t>
            </a:r>
            <a:endParaRPr lang="en-MY" dirty="0"/>
          </a:p>
        </p:txBody>
      </p:sp>
    </p:spTree>
    <p:extLst>
      <p:ext uri="{BB962C8B-B14F-4D97-AF65-F5344CB8AC3E}">
        <p14:creationId xmlns:p14="http://schemas.microsoft.com/office/powerpoint/2010/main" val="1131455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32909" y="73152"/>
            <a:ext cx="8400011" cy="768096"/>
          </a:xfrm>
        </p:spPr>
        <p:txBody>
          <a:bodyPr/>
          <a:lstStyle/>
          <a:p>
            <a:r>
              <a:rPr lang="en-US" dirty="0"/>
              <a:t>In debug mode</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26</a:t>
            </a:fld>
            <a:endParaRPr lang="en-US" dirty="0"/>
          </a:p>
        </p:txBody>
      </p:sp>
      <p:sp>
        <p:nvSpPr>
          <p:cNvPr id="7" name="Rectangle: Rounded Corners 6">
            <a:extLst>
              <a:ext uri="{FF2B5EF4-FFF2-40B4-BE49-F238E27FC236}">
                <a16:creationId xmlns:a16="http://schemas.microsoft.com/office/drawing/2014/main" id="{0CF10B65-54C7-D137-7C67-85180B077B17}"/>
              </a:ext>
            </a:extLst>
          </p:cNvPr>
          <p:cNvSpPr/>
          <p:nvPr/>
        </p:nvSpPr>
        <p:spPr>
          <a:xfrm>
            <a:off x="10349345" y="5361709"/>
            <a:ext cx="1089799" cy="41936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a:extLst>
              <a:ext uri="{FF2B5EF4-FFF2-40B4-BE49-F238E27FC236}">
                <a16:creationId xmlns:a16="http://schemas.microsoft.com/office/drawing/2014/main" id="{02FFEE73-D32D-F8D4-EBB6-6F6A9BC1093A}"/>
              </a:ext>
            </a:extLst>
          </p:cNvPr>
          <p:cNvPicPr>
            <a:picLocks noChangeAspect="1"/>
          </p:cNvPicPr>
          <p:nvPr/>
        </p:nvPicPr>
        <p:blipFill>
          <a:blip r:embed="rId2"/>
          <a:stretch>
            <a:fillRect/>
          </a:stretch>
        </p:blipFill>
        <p:spPr>
          <a:xfrm>
            <a:off x="3661784" y="1441057"/>
            <a:ext cx="8156143" cy="5348149"/>
          </a:xfrm>
          <a:prstGeom prst="rect">
            <a:avLst/>
          </a:prstGeom>
        </p:spPr>
      </p:pic>
      <p:sp>
        <p:nvSpPr>
          <p:cNvPr id="6" name="TextBox 5">
            <a:extLst>
              <a:ext uri="{FF2B5EF4-FFF2-40B4-BE49-F238E27FC236}">
                <a16:creationId xmlns:a16="http://schemas.microsoft.com/office/drawing/2014/main" id="{FA91207D-75C3-FAFD-5CAF-DECBEE113C56}"/>
              </a:ext>
            </a:extLst>
          </p:cNvPr>
          <p:cNvSpPr txBox="1"/>
          <p:nvPr/>
        </p:nvSpPr>
        <p:spPr>
          <a:xfrm>
            <a:off x="3532909" y="782689"/>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dirty="0"/>
              <a:t>to observe the movement of the animals </a:t>
            </a:r>
            <a:endParaRPr lang="en-MY" dirty="0"/>
          </a:p>
        </p:txBody>
      </p:sp>
    </p:spTree>
    <p:extLst>
      <p:ext uri="{BB962C8B-B14F-4D97-AF65-F5344CB8AC3E}">
        <p14:creationId xmlns:p14="http://schemas.microsoft.com/office/powerpoint/2010/main" val="1803584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14054" y="3044952"/>
            <a:ext cx="8250382" cy="768096"/>
          </a:xfrm>
        </p:spPr>
        <p:txBody>
          <a:bodyPr/>
          <a:lstStyle/>
          <a:p>
            <a:r>
              <a:rPr lang="en-US" dirty="0"/>
              <a:t>6. conclusion</a:t>
            </a:r>
            <a:br>
              <a:rPr lang="en-US" dirty="0"/>
            </a:b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932206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441959" y="164869"/>
            <a:ext cx="8106295" cy="4046913"/>
          </a:xfrm>
        </p:spPr>
        <p:txBody>
          <a:bodyPr/>
          <a:lstStyle/>
          <a:p>
            <a:pPr marL="342900" indent="-342900">
              <a:lnSpc>
                <a:spcPct val="150000"/>
              </a:lnSpc>
              <a:buFont typeface="Wingdings" panose="05000000000000000000" pitchFamily="2" charset="2"/>
              <a:buChar char="v"/>
            </a:pPr>
            <a:r>
              <a:rPr lang="en-US" sz="2400" dirty="0"/>
              <a:t>Understanding of object-oriented programming in Java has improved</a:t>
            </a:r>
          </a:p>
          <a:p>
            <a:pPr marL="342900" indent="-342900">
              <a:lnSpc>
                <a:spcPct val="150000"/>
              </a:lnSpc>
              <a:buFont typeface="Wingdings" panose="05000000000000000000" pitchFamily="2" charset="2"/>
              <a:buChar char="v"/>
            </a:pPr>
            <a:r>
              <a:rPr lang="en-US" sz="2400" dirty="0"/>
              <a:t>Classes can be inherited by subclasses, inheriting variables and methods from parent class</a:t>
            </a:r>
          </a:p>
          <a:p>
            <a:pPr marL="342900" indent="-342900">
              <a:lnSpc>
                <a:spcPct val="150000"/>
              </a:lnSpc>
              <a:buFont typeface="Wingdings" panose="05000000000000000000" pitchFamily="2" charset="2"/>
              <a:buChar char="v"/>
            </a:pPr>
            <a:r>
              <a:rPr lang="en-US" sz="2400" dirty="0"/>
              <a:t>Methods in parent class can be overridden by subclasses</a:t>
            </a:r>
          </a:p>
          <a:p>
            <a:pPr marL="342900" indent="-342900">
              <a:lnSpc>
                <a:spcPct val="150000"/>
              </a:lnSpc>
              <a:buFont typeface="Wingdings" panose="05000000000000000000" pitchFamily="2" charset="2"/>
              <a:buChar char="v"/>
            </a:pPr>
            <a:r>
              <a:rPr lang="en-US" sz="2400" dirty="0"/>
              <a:t>Animal subclasses demonstrate overriding of methods to update default values</a:t>
            </a:r>
          </a:p>
          <a:p>
            <a:pPr marL="342900" indent="-342900">
              <a:lnSpc>
                <a:spcPct val="150000"/>
              </a:lnSpc>
              <a:buFont typeface="Wingdings" panose="05000000000000000000" pitchFamily="2" charset="2"/>
              <a:buChar char="v"/>
            </a:pPr>
            <a:r>
              <a:rPr lang="en-US" sz="2400" dirty="0"/>
              <a:t>Successful implementation of variable value manipulation</a:t>
            </a:r>
          </a:p>
        </p:txBody>
      </p:sp>
    </p:spTree>
    <p:extLst>
      <p:ext uri="{BB962C8B-B14F-4D97-AF65-F5344CB8AC3E}">
        <p14:creationId xmlns:p14="http://schemas.microsoft.com/office/powerpoint/2010/main" val="94818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33033-397C-E181-E6D7-7E6E4EBB021F}"/>
              </a:ext>
            </a:extLst>
          </p:cNvPr>
          <p:cNvPicPr>
            <a:picLocks noChangeAspect="1"/>
          </p:cNvPicPr>
          <p:nvPr/>
        </p:nvPicPr>
        <p:blipFill>
          <a:blip r:embed="rId2"/>
          <a:stretch>
            <a:fillRect/>
          </a:stretch>
        </p:blipFill>
        <p:spPr>
          <a:xfrm>
            <a:off x="684934" y="1710603"/>
            <a:ext cx="6627633" cy="3484852"/>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828516"/>
            <a:ext cx="6400800" cy="768096"/>
          </a:xfrm>
        </p:spPr>
        <p:txBody>
          <a:bodyPr/>
          <a:lstStyle/>
          <a:p>
            <a:r>
              <a:rPr lang="en-US" dirty="0">
                <a:latin typeface="Arial Black" panose="020B0604020202020204" pitchFamily="34" charset="0"/>
                <a:cs typeface="Arial Black" panose="020B0604020202020204" pitchFamily="34" charset="0"/>
              </a:rPr>
              <a:t>1. Introduction</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477417"/>
            <a:ext cx="6766560" cy="768096"/>
          </a:xfrm>
        </p:spPr>
        <p:txBody>
          <a:bodyPr/>
          <a:lstStyle/>
          <a:p>
            <a:r>
              <a:rPr lang="en-US" dirty="0"/>
              <a:t>1. 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8808" y="1788233"/>
            <a:ext cx="7754112" cy="4012065"/>
          </a:xfrm>
        </p:spPr>
        <p:txBody>
          <a:bodyPr/>
          <a:lstStyle/>
          <a:p>
            <a:pPr marL="342900" indent="-342900">
              <a:lnSpc>
                <a:spcPct val="150000"/>
              </a:lnSpc>
              <a:buFont typeface="Wingdings" panose="05000000000000000000" pitchFamily="2" charset="2"/>
              <a:buChar char="Ø"/>
            </a:pPr>
            <a:r>
              <a:rPr lang="en-US" sz="1800" dirty="0"/>
              <a:t>Project involves writing classes for specific animals: Bear, Giant, </a:t>
            </a:r>
            <a:r>
              <a:rPr lang="en-US" sz="1800" dirty="0" err="1"/>
              <a:t>NinjaCat</a:t>
            </a:r>
            <a:r>
              <a:rPr lang="en-US" sz="1800" dirty="0"/>
              <a:t>, Tiger &amp; </a:t>
            </a:r>
            <a:r>
              <a:rPr lang="en-US" sz="1800" dirty="0" err="1"/>
              <a:t>WhiteTiger</a:t>
            </a:r>
            <a:endParaRPr lang="en-US" sz="1800" dirty="0"/>
          </a:p>
          <a:p>
            <a:pPr marL="285750" indent="-285750">
              <a:lnSpc>
                <a:spcPct val="150000"/>
              </a:lnSpc>
              <a:buFont typeface="Wingdings" panose="05000000000000000000" pitchFamily="2" charset="2"/>
              <a:buChar char="Ø"/>
            </a:pPr>
            <a:r>
              <a:rPr lang="en-US" sz="1800" dirty="0"/>
              <a:t>Defines behavior of animals including actions, colors, and string representations</a:t>
            </a:r>
          </a:p>
          <a:p>
            <a:pPr marL="285750" indent="-285750">
              <a:lnSpc>
                <a:spcPct val="150000"/>
              </a:lnSpc>
              <a:buFont typeface="Wingdings" panose="05000000000000000000" pitchFamily="2" charset="2"/>
              <a:buChar char="Ø"/>
            </a:pPr>
            <a:r>
              <a:rPr lang="en-US" sz="1800" dirty="0"/>
              <a:t>Practice creating classes that characterize different animals</a:t>
            </a:r>
          </a:p>
          <a:p>
            <a:pPr marL="285750" indent="-285750">
              <a:lnSpc>
                <a:spcPct val="150000"/>
              </a:lnSpc>
              <a:buFont typeface="Wingdings" panose="05000000000000000000" pitchFamily="2" charset="2"/>
              <a:buChar char="Ø"/>
            </a:pPr>
            <a:r>
              <a:rPr lang="en-US" sz="1800" dirty="0"/>
              <a:t>Project provides Java files, task is to incorporate behavior codes into project file</a:t>
            </a:r>
          </a:p>
          <a:p>
            <a:pPr marL="285750" indent="-285750">
              <a:lnSpc>
                <a:spcPct val="150000"/>
              </a:lnSpc>
              <a:buFont typeface="Wingdings" panose="05000000000000000000" pitchFamily="2" charset="2"/>
              <a:buChar char="Ø"/>
            </a:pPr>
            <a:r>
              <a:rPr lang="en-US" sz="1800" dirty="0"/>
              <a:t>Compiled and run project displays simulation window representing animal behavior for review</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0FA3-03F1-3F65-81C4-E39BB2F67748}"/>
              </a:ext>
            </a:extLst>
          </p:cNvPr>
          <p:cNvSpPr>
            <a:spLocks noGrp="1"/>
          </p:cNvSpPr>
          <p:nvPr>
            <p:ph type="title"/>
          </p:nvPr>
        </p:nvSpPr>
        <p:spPr>
          <a:xfrm>
            <a:off x="755904" y="347472"/>
            <a:ext cx="10671048" cy="768096"/>
          </a:xfrm>
        </p:spPr>
        <p:txBody>
          <a:bodyPr/>
          <a:lstStyle/>
          <a:p>
            <a:r>
              <a:rPr lang="en-MY" altLang="zh-CN" sz="4400" b="1" dirty="0">
                <a:solidFill>
                  <a:schemeClr val="accent6"/>
                </a:solidFill>
                <a:latin typeface="Arial Black" panose="020B0604020202020204" pitchFamily="34" charset="0"/>
                <a:cs typeface="Arial Black" panose="020B0604020202020204" pitchFamily="34" charset="0"/>
              </a:rPr>
              <a:t>OOP Principles</a:t>
            </a:r>
            <a:endParaRPr lang="en-MY" dirty="0"/>
          </a:p>
        </p:txBody>
      </p:sp>
      <p:sp>
        <p:nvSpPr>
          <p:cNvPr id="3" name="Content Placeholder 2">
            <a:extLst>
              <a:ext uri="{FF2B5EF4-FFF2-40B4-BE49-F238E27FC236}">
                <a16:creationId xmlns:a16="http://schemas.microsoft.com/office/drawing/2014/main" id="{B1EA3E39-CBA7-04D7-E656-F713CD7A1D63}"/>
              </a:ext>
            </a:extLst>
          </p:cNvPr>
          <p:cNvSpPr>
            <a:spLocks noGrp="1"/>
          </p:cNvSpPr>
          <p:nvPr>
            <p:ph sz="half" idx="1"/>
          </p:nvPr>
        </p:nvSpPr>
        <p:spPr>
          <a:xfrm>
            <a:off x="758952" y="1225296"/>
            <a:ext cx="10680192" cy="2834640"/>
          </a:xfrm>
        </p:spPr>
        <p:txBody>
          <a:bodyPr/>
          <a:lstStyle/>
          <a:p>
            <a:r>
              <a:rPr lang="en-US" dirty="0"/>
              <a:t>OOP is a programming paradigm that emphasizes the use of objects to represent data and behavior. OOP principles include encapsulation, inheritance, and polymorphism. </a:t>
            </a:r>
          </a:p>
          <a:p>
            <a:endParaRPr lang="en-US" dirty="0"/>
          </a:p>
          <a:p>
            <a:r>
              <a:rPr lang="en-US" b="1" dirty="0">
                <a:solidFill>
                  <a:srgbClr val="FF0000"/>
                </a:solidFill>
              </a:rPr>
              <a:t>Encapsulation</a:t>
            </a:r>
            <a:r>
              <a:rPr lang="en-US" dirty="0"/>
              <a:t>: The code is organized into separate classes, each with their own responsibilities and methods, to help keep the code modular and maintainable.</a:t>
            </a:r>
          </a:p>
          <a:p>
            <a:endParaRPr lang="en-US" dirty="0"/>
          </a:p>
          <a:p>
            <a:r>
              <a:rPr lang="en-US" b="1" dirty="0">
                <a:solidFill>
                  <a:srgbClr val="FF0000"/>
                </a:solidFill>
              </a:rPr>
              <a:t>Inheritance</a:t>
            </a:r>
            <a:r>
              <a:rPr lang="en-US" dirty="0"/>
              <a:t>: The class hierarchy is set up using inheritance to help share common functionality between classes and to make it easier to add new classes in the future.</a:t>
            </a:r>
          </a:p>
          <a:p>
            <a:endParaRPr lang="en-US" dirty="0"/>
          </a:p>
          <a:p>
            <a:r>
              <a:rPr lang="en-US" b="1" dirty="0">
                <a:solidFill>
                  <a:srgbClr val="FF0000"/>
                </a:solidFill>
              </a:rPr>
              <a:t>Polymorphism</a:t>
            </a:r>
            <a:r>
              <a:rPr lang="en-US" dirty="0"/>
              <a:t>: The use of interfaces and abstract classes allows for different classes to share the same methods and for the program to be more flexible and extensible.</a:t>
            </a:r>
          </a:p>
          <a:p>
            <a:endParaRPr lang="en-US" dirty="0"/>
          </a:p>
          <a:p>
            <a:r>
              <a:rPr lang="en-US" b="1" dirty="0">
                <a:solidFill>
                  <a:srgbClr val="FF0000"/>
                </a:solidFill>
              </a:rPr>
              <a:t>Abstraction</a:t>
            </a:r>
            <a:r>
              <a:rPr lang="en-US" dirty="0"/>
              <a:t>: The use of abstract classes and interfaces helps to abstract away details that are not important to the overall functionality of the program, making the code easier to understand and maintain.</a:t>
            </a:r>
            <a:endParaRPr lang="en-MY" dirty="0"/>
          </a:p>
          <a:p>
            <a:endParaRPr lang="en-US" dirty="0"/>
          </a:p>
          <a:p>
            <a:endParaRPr lang="en-MY" dirty="0"/>
          </a:p>
        </p:txBody>
      </p:sp>
      <p:sp>
        <p:nvSpPr>
          <p:cNvPr id="5" name="Slide Number Placeholder 4">
            <a:extLst>
              <a:ext uri="{FF2B5EF4-FFF2-40B4-BE49-F238E27FC236}">
                <a16:creationId xmlns:a16="http://schemas.microsoft.com/office/drawing/2014/main" id="{DAEDA806-8CD1-F456-7A35-D1CC5B314CA2}"/>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Rectangle: Rounded Corners 3">
            <a:extLst>
              <a:ext uri="{FF2B5EF4-FFF2-40B4-BE49-F238E27FC236}">
                <a16:creationId xmlns:a16="http://schemas.microsoft.com/office/drawing/2014/main" id="{9ED7199F-5F77-35A1-1EDD-EEE29D0C28A4}"/>
              </a:ext>
            </a:extLst>
          </p:cNvPr>
          <p:cNvSpPr/>
          <p:nvPr/>
        </p:nvSpPr>
        <p:spPr>
          <a:xfrm>
            <a:off x="755904" y="2937164"/>
            <a:ext cx="10812641" cy="96981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1071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828516"/>
            <a:ext cx="6400800" cy="768096"/>
          </a:xfrm>
        </p:spPr>
        <p:txBody>
          <a:bodyPr/>
          <a:lstStyle/>
          <a:p>
            <a:r>
              <a:rPr lang="en-US" dirty="0">
                <a:latin typeface="Arial Black" panose="020B0604020202020204" pitchFamily="34" charset="0"/>
                <a:cs typeface="Arial Black" panose="020B0604020202020204" pitchFamily="34" charset="0"/>
              </a:rPr>
              <a:t>2. Project description</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889776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5" name="Content Placeholder 4">
            <a:extLst>
              <a:ext uri="{FF2B5EF4-FFF2-40B4-BE49-F238E27FC236}">
                <a16:creationId xmlns:a16="http://schemas.microsoft.com/office/drawing/2014/main" id="{87ED4929-4165-BDA6-EA5B-B619372C30C9}"/>
              </a:ext>
            </a:extLst>
          </p:cNvPr>
          <p:cNvSpPr>
            <a:spLocks noGrp="1"/>
          </p:cNvSpPr>
          <p:nvPr>
            <p:ph idx="1"/>
          </p:nvPr>
        </p:nvSpPr>
        <p:spPr>
          <a:xfrm>
            <a:off x="3957135" y="6151864"/>
            <a:ext cx="8110174" cy="376770"/>
          </a:xfrm>
        </p:spPr>
        <p:txBody>
          <a:bodyPr/>
          <a:lstStyle/>
          <a:p>
            <a:pPr marL="285750" indent="-285750">
              <a:buFont typeface="Arial" panose="020B0604020202020204" pitchFamily="34" charset="0"/>
              <a:buChar char="•"/>
            </a:pPr>
            <a:r>
              <a:rPr lang="en-US" b="1" dirty="0"/>
              <a:t>Initially, there will be 2 existing critter: </a:t>
            </a:r>
            <a:r>
              <a:rPr lang="en-US" b="1" dirty="0">
                <a:solidFill>
                  <a:schemeClr val="accent1">
                    <a:lumMod val="50000"/>
                  </a:schemeClr>
                </a:solidFill>
              </a:rPr>
              <a:t>Fly Trap </a:t>
            </a:r>
            <a:r>
              <a:rPr lang="en-US" b="1" dirty="0"/>
              <a:t>and </a:t>
            </a:r>
            <a:r>
              <a:rPr lang="en-US" b="1" dirty="0">
                <a:solidFill>
                  <a:schemeClr val="accent1">
                    <a:lumMod val="50000"/>
                  </a:schemeClr>
                </a:solidFill>
              </a:rPr>
              <a:t>Food Classes</a:t>
            </a:r>
          </a:p>
          <a:p>
            <a:pPr marL="285750" indent="-285750">
              <a:buFont typeface="Arial" panose="020B0604020202020204" pitchFamily="34" charset="0"/>
              <a:buChar char="•"/>
            </a:pPr>
            <a:r>
              <a:rPr lang="en-US" b="1" dirty="0"/>
              <a:t>Need to write classes for specific animals: </a:t>
            </a:r>
            <a:r>
              <a:rPr lang="en-US" b="1" dirty="0">
                <a:solidFill>
                  <a:schemeClr val="accent1">
                    <a:lumMod val="50000"/>
                  </a:schemeClr>
                </a:solidFill>
              </a:rPr>
              <a:t>Bear</a:t>
            </a:r>
            <a:r>
              <a:rPr lang="en-US" b="1" dirty="0"/>
              <a:t>, </a:t>
            </a:r>
            <a:r>
              <a:rPr lang="en-US" b="1" dirty="0">
                <a:solidFill>
                  <a:schemeClr val="accent1">
                    <a:lumMod val="50000"/>
                  </a:schemeClr>
                </a:solidFill>
              </a:rPr>
              <a:t>Giant</a:t>
            </a:r>
            <a:r>
              <a:rPr lang="en-US" b="1" dirty="0"/>
              <a:t>, </a:t>
            </a:r>
            <a:r>
              <a:rPr lang="en-US" b="1" dirty="0" err="1">
                <a:solidFill>
                  <a:schemeClr val="accent1">
                    <a:lumMod val="50000"/>
                  </a:schemeClr>
                </a:solidFill>
              </a:rPr>
              <a:t>NinjaCat</a:t>
            </a:r>
            <a:r>
              <a:rPr lang="en-US" b="1" dirty="0"/>
              <a:t>, </a:t>
            </a:r>
            <a:r>
              <a:rPr lang="en-US" b="1" dirty="0">
                <a:solidFill>
                  <a:schemeClr val="accent1">
                    <a:lumMod val="50000"/>
                  </a:schemeClr>
                </a:solidFill>
              </a:rPr>
              <a:t>Tiger</a:t>
            </a:r>
            <a:r>
              <a:rPr lang="en-US" b="1" dirty="0"/>
              <a:t> &amp; </a:t>
            </a:r>
            <a:r>
              <a:rPr lang="en-US" b="1" dirty="0" err="1">
                <a:solidFill>
                  <a:schemeClr val="accent1">
                    <a:lumMod val="50000"/>
                  </a:schemeClr>
                </a:solidFill>
              </a:rPr>
              <a:t>WhiteTiger</a:t>
            </a:r>
            <a:r>
              <a:rPr lang="en-US" b="1" dirty="0"/>
              <a:t> </a:t>
            </a:r>
            <a:endParaRPr lang="en-MY" b="1" dirty="0"/>
          </a:p>
        </p:txBody>
      </p:sp>
      <p:sp>
        <p:nvSpPr>
          <p:cNvPr id="7" name="TextBox 6">
            <a:extLst>
              <a:ext uri="{FF2B5EF4-FFF2-40B4-BE49-F238E27FC236}">
                <a16:creationId xmlns:a16="http://schemas.microsoft.com/office/drawing/2014/main" id="{D3C61627-327C-D547-DD5D-D4D9FAFBABD7}"/>
              </a:ext>
            </a:extLst>
          </p:cNvPr>
          <p:cNvSpPr txBox="1"/>
          <p:nvPr/>
        </p:nvSpPr>
        <p:spPr>
          <a:xfrm>
            <a:off x="3685308" y="133908"/>
            <a:ext cx="7305780" cy="923330"/>
          </a:xfrm>
          <a:prstGeom prst="rect">
            <a:avLst/>
          </a:prstGeom>
          <a:noFill/>
        </p:spPr>
        <p:txBody>
          <a:bodyPr wrap="square">
            <a:spAutoFit/>
          </a:bodyPr>
          <a:lstStyle/>
          <a:p>
            <a:pPr marL="285750" indent="-285750">
              <a:buFont typeface="Wingdings" panose="05000000000000000000" pitchFamily="2" charset="2"/>
              <a:buChar char="Ø"/>
            </a:pPr>
            <a:r>
              <a:rPr lang="en-US" dirty="0"/>
              <a:t>For this project, we are given a program that runs a simulation of a world with many animals wandering around in it. </a:t>
            </a:r>
          </a:p>
          <a:p>
            <a:pPr marL="285750" indent="-285750">
              <a:buFont typeface="Wingdings" panose="05000000000000000000" pitchFamily="2" charset="2"/>
              <a:buChar char="Ø"/>
            </a:pPr>
            <a:r>
              <a:rPr lang="en-US" dirty="0"/>
              <a:t>Different kinds of animals will behave in different ways.</a:t>
            </a:r>
            <a:endParaRPr lang="en-MY" dirty="0"/>
          </a:p>
        </p:txBody>
      </p:sp>
      <p:pic>
        <p:nvPicPr>
          <p:cNvPr id="11" name="Picture 10">
            <a:extLst>
              <a:ext uri="{FF2B5EF4-FFF2-40B4-BE49-F238E27FC236}">
                <a16:creationId xmlns:a16="http://schemas.microsoft.com/office/drawing/2014/main" id="{FC0D8F8B-3BE8-EF59-06B8-63FC7F0405C9}"/>
              </a:ext>
            </a:extLst>
          </p:cNvPr>
          <p:cNvPicPr>
            <a:picLocks noChangeAspect="1"/>
          </p:cNvPicPr>
          <p:nvPr/>
        </p:nvPicPr>
        <p:blipFill>
          <a:blip r:embed="rId2"/>
          <a:stretch>
            <a:fillRect/>
          </a:stretch>
        </p:blipFill>
        <p:spPr>
          <a:xfrm>
            <a:off x="259079" y="2450832"/>
            <a:ext cx="3021075" cy="3963823"/>
          </a:xfrm>
          <a:prstGeom prst="rect">
            <a:avLst/>
          </a:prstGeom>
        </p:spPr>
      </p:pic>
      <p:sp>
        <p:nvSpPr>
          <p:cNvPr id="13" name="TextBox 12">
            <a:extLst>
              <a:ext uri="{FF2B5EF4-FFF2-40B4-BE49-F238E27FC236}">
                <a16:creationId xmlns:a16="http://schemas.microsoft.com/office/drawing/2014/main" id="{B72BB35C-22B7-1966-68CD-96574E961588}"/>
              </a:ext>
            </a:extLst>
          </p:cNvPr>
          <p:cNvSpPr txBox="1"/>
          <p:nvPr/>
        </p:nvSpPr>
        <p:spPr>
          <a:xfrm>
            <a:off x="232154" y="1987901"/>
            <a:ext cx="6096000" cy="461665"/>
          </a:xfrm>
          <a:prstGeom prst="rect">
            <a:avLst/>
          </a:prstGeom>
          <a:noFill/>
        </p:spPr>
        <p:txBody>
          <a:bodyPr wrap="square">
            <a:spAutoFit/>
          </a:bodyPr>
          <a:lstStyle/>
          <a:p>
            <a:r>
              <a:rPr lang="en-MY" sz="2400" b="1" dirty="0">
                <a:solidFill>
                  <a:srgbClr val="0070C0"/>
                </a:solidFill>
              </a:rPr>
              <a:t>8 Files Provided: </a:t>
            </a:r>
          </a:p>
        </p:txBody>
      </p:sp>
      <p:pic>
        <p:nvPicPr>
          <p:cNvPr id="14" name="Picture 13">
            <a:extLst>
              <a:ext uri="{FF2B5EF4-FFF2-40B4-BE49-F238E27FC236}">
                <a16:creationId xmlns:a16="http://schemas.microsoft.com/office/drawing/2014/main" id="{B4B179D3-9719-9611-92C4-1CFE18936FBE}"/>
              </a:ext>
            </a:extLst>
          </p:cNvPr>
          <p:cNvPicPr>
            <a:picLocks noChangeAspect="1"/>
          </p:cNvPicPr>
          <p:nvPr/>
        </p:nvPicPr>
        <p:blipFill>
          <a:blip r:embed="rId3"/>
          <a:stretch>
            <a:fillRect/>
          </a:stretch>
        </p:blipFill>
        <p:spPr>
          <a:xfrm>
            <a:off x="3990108" y="1170816"/>
            <a:ext cx="7467601" cy="4981048"/>
          </a:xfrm>
          <a:prstGeom prst="rect">
            <a:avLst/>
          </a:prstGeom>
        </p:spPr>
      </p:pic>
    </p:spTree>
    <p:extLst>
      <p:ext uri="{BB962C8B-B14F-4D97-AF65-F5344CB8AC3E}">
        <p14:creationId xmlns:p14="http://schemas.microsoft.com/office/powerpoint/2010/main" val="350390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1000"/>
                                        <p:tgtEl>
                                          <p:spTgt spid="5">
                                            <p:txEl>
                                              <p:pRg st="1" end="1"/>
                                            </p:txEl>
                                          </p:spTgt>
                                        </p:tgtEl>
                                      </p:cBhvr>
                                    </p:animEffect>
                                    <p:anim calcmode="lin" valueType="num">
                                      <p:cBhvr>
                                        <p:cTn id="3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639291" y="3044952"/>
            <a:ext cx="691341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3. Project design</a:t>
            </a:r>
          </a:p>
        </p:txBody>
      </p:sp>
    </p:spTree>
    <p:extLst>
      <p:ext uri="{BB962C8B-B14F-4D97-AF65-F5344CB8AC3E}">
        <p14:creationId xmlns:p14="http://schemas.microsoft.com/office/powerpoint/2010/main" val="190053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3" name="TextBox 2">
            <a:extLst>
              <a:ext uri="{FF2B5EF4-FFF2-40B4-BE49-F238E27FC236}">
                <a16:creationId xmlns:a16="http://schemas.microsoft.com/office/drawing/2014/main" id="{93CDD0BA-6E31-BCF0-C86E-1CD7DEB0F1FF}"/>
              </a:ext>
            </a:extLst>
          </p:cNvPr>
          <p:cNvSpPr txBox="1"/>
          <p:nvPr/>
        </p:nvSpPr>
        <p:spPr>
          <a:xfrm>
            <a:off x="374072" y="196748"/>
            <a:ext cx="11558847" cy="1754326"/>
          </a:xfrm>
          <a:prstGeom prst="rect">
            <a:avLst/>
          </a:prstGeom>
          <a:solidFill>
            <a:srgbClr val="E6F0FE"/>
          </a:solidFill>
        </p:spPr>
        <p:txBody>
          <a:bodyPr wrap="square">
            <a:spAutoFit/>
          </a:bodyPr>
          <a:lstStyle/>
          <a:p>
            <a:r>
              <a:rPr lang="en-US" dirty="0"/>
              <a:t>We determine the type of the relationship between provided classes, </a:t>
            </a:r>
            <a:r>
              <a:rPr lang="en-US" dirty="0">
                <a:solidFill>
                  <a:schemeClr val="accent1">
                    <a:lumMod val="75000"/>
                  </a:schemeClr>
                </a:solidFill>
              </a:rPr>
              <a:t>the </a:t>
            </a:r>
            <a:r>
              <a:rPr lang="en-US" b="1" dirty="0">
                <a:solidFill>
                  <a:schemeClr val="accent1">
                    <a:lumMod val="75000"/>
                  </a:schemeClr>
                </a:solidFill>
              </a:rPr>
              <a:t>relationship between </a:t>
            </a:r>
            <a:r>
              <a:rPr lang="en-US" b="1" u="sng" dirty="0"/>
              <a:t>sub classes </a:t>
            </a:r>
            <a:r>
              <a:rPr lang="en-US" dirty="0"/>
              <a:t>and </a:t>
            </a:r>
            <a:r>
              <a:rPr lang="en-US" b="1" u="sng" dirty="0"/>
              <a:t>parent class</a:t>
            </a:r>
            <a:r>
              <a:rPr lang="en-US" dirty="0"/>
              <a:t> is </a:t>
            </a:r>
            <a:r>
              <a:rPr lang="en-US" b="1" dirty="0"/>
              <a:t>"IS-A" relationship</a:t>
            </a:r>
            <a:r>
              <a:rPr lang="en-US" dirty="0"/>
              <a:t>. In object-oriented programming, the concept of IS-A is a totally based on </a:t>
            </a:r>
            <a:r>
              <a:rPr lang="en-US" b="1" dirty="0">
                <a:solidFill>
                  <a:schemeClr val="accent1">
                    <a:lumMod val="75000"/>
                  </a:schemeClr>
                </a:solidFill>
              </a:rPr>
              <a:t>Inheritance</a:t>
            </a:r>
            <a:r>
              <a:rPr lang="en-US" dirty="0">
                <a:solidFill>
                  <a:schemeClr val="accent1">
                    <a:lumMod val="75000"/>
                  </a:schemeClr>
                </a:solidFill>
              </a:rPr>
              <a:t>.</a:t>
            </a:r>
          </a:p>
          <a:p>
            <a:endParaRPr lang="en-US" dirty="0"/>
          </a:p>
          <a:p>
            <a:r>
              <a:rPr lang="en-US" dirty="0"/>
              <a:t>The methods in the sub-classes will be overriding the method it inherited from the Critter class, to implement the change of behavior of each sub-class. The following will be the methods and functions for each class as detailed in the source code</a:t>
            </a:r>
          </a:p>
        </p:txBody>
      </p:sp>
      <p:pic>
        <p:nvPicPr>
          <p:cNvPr id="16" name="Picture 15">
            <a:extLst>
              <a:ext uri="{FF2B5EF4-FFF2-40B4-BE49-F238E27FC236}">
                <a16:creationId xmlns:a16="http://schemas.microsoft.com/office/drawing/2014/main" id="{6729E87C-90FF-9558-A12A-9D01AC9A7B73}"/>
              </a:ext>
            </a:extLst>
          </p:cNvPr>
          <p:cNvPicPr>
            <a:picLocks noChangeAspect="1"/>
          </p:cNvPicPr>
          <p:nvPr/>
        </p:nvPicPr>
        <p:blipFill>
          <a:blip r:embed="rId2"/>
          <a:stretch>
            <a:fillRect/>
          </a:stretch>
        </p:blipFill>
        <p:spPr>
          <a:xfrm>
            <a:off x="374071" y="2138226"/>
            <a:ext cx="3966803" cy="2073556"/>
          </a:xfrm>
          <a:prstGeom prst="rect">
            <a:avLst/>
          </a:prstGeom>
        </p:spPr>
      </p:pic>
      <p:pic>
        <p:nvPicPr>
          <p:cNvPr id="18" name="Picture 17">
            <a:extLst>
              <a:ext uri="{FF2B5EF4-FFF2-40B4-BE49-F238E27FC236}">
                <a16:creationId xmlns:a16="http://schemas.microsoft.com/office/drawing/2014/main" id="{11BEEAB8-6A42-80A0-2FB4-AB7594A35033}"/>
              </a:ext>
            </a:extLst>
          </p:cNvPr>
          <p:cNvPicPr>
            <a:picLocks noChangeAspect="1"/>
          </p:cNvPicPr>
          <p:nvPr/>
        </p:nvPicPr>
        <p:blipFill>
          <a:blip r:embed="rId3"/>
          <a:stretch>
            <a:fillRect/>
          </a:stretch>
        </p:blipFill>
        <p:spPr>
          <a:xfrm>
            <a:off x="4479527" y="2249062"/>
            <a:ext cx="3648584" cy="1457528"/>
          </a:xfrm>
          <a:prstGeom prst="rect">
            <a:avLst/>
          </a:prstGeom>
        </p:spPr>
      </p:pic>
      <p:pic>
        <p:nvPicPr>
          <p:cNvPr id="20" name="Picture 19">
            <a:extLst>
              <a:ext uri="{FF2B5EF4-FFF2-40B4-BE49-F238E27FC236}">
                <a16:creationId xmlns:a16="http://schemas.microsoft.com/office/drawing/2014/main" id="{BF053C7A-5DC5-FE2E-816C-3CC9C9EA3767}"/>
              </a:ext>
            </a:extLst>
          </p:cNvPr>
          <p:cNvPicPr>
            <a:picLocks noChangeAspect="1"/>
          </p:cNvPicPr>
          <p:nvPr/>
        </p:nvPicPr>
        <p:blipFill>
          <a:blip r:embed="rId4"/>
          <a:stretch>
            <a:fillRect/>
          </a:stretch>
        </p:blipFill>
        <p:spPr>
          <a:xfrm>
            <a:off x="8266764" y="2249062"/>
            <a:ext cx="3620005" cy="1657581"/>
          </a:xfrm>
          <a:prstGeom prst="rect">
            <a:avLst/>
          </a:prstGeom>
        </p:spPr>
      </p:pic>
      <p:pic>
        <p:nvPicPr>
          <p:cNvPr id="22" name="Picture 21">
            <a:extLst>
              <a:ext uri="{FF2B5EF4-FFF2-40B4-BE49-F238E27FC236}">
                <a16:creationId xmlns:a16="http://schemas.microsoft.com/office/drawing/2014/main" id="{F63CC755-B6CE-6B56-A054-5223685D7583}"/>
              </a:ext>
            </a:extLst>
          </p:cNvPr>
          <p:cNvPicPr>
            <a:picLocks noChangeAspect="1"/>
          </p:cNvPicPr>
          <p:nvPr/>
        </p:nvPicPr>
        <p:blipFill>
          <a:blip r:embed="rId5"/>
          <a:stretch>
            <a:fillRect/>
          </a:stretch>
        </p:blipFill>
        <p:spPr>
          <a:xfrm>
            <a:off x="374072" y="4532515"/>
            <a:ext cx="3983875" cy="1327958"/>
          </a:xfrm>
          <a:prstGeom prst="rect">
            <a:avLst/>
          </a:prstGeom>
        </p:spPr>
      </p:pic>
      <p:pic>
        <p:nvPicPr>
          <p:cNvPr id="24" name="Picture 23">
            <a:extLst>
              <a:ext uri="{FF2B5EF4-FFF2-40B4-BE49-F238E27FC236}">
                <a16:creationId xmlns:a16="http://schemas.microsoft.com/office/drawing/2014/main" id="{16AB8AE4-878E-6EE2-DD55-9C477503A858}"/>
              </a:ext>
            </a:extLst>
          </p:cNvPr>
          <p:cNvPicPr>
            <a:picLocks noChangeAspect="1"/>
          </p:cNvPicPr>
          <p:nvPr/>
        </p:nvPicPr>
        <p:blipFill>
          <a:blip r:embed="rId6"/>
          <a:stretch>
            <a:fillRect/>
          </a:stretch>
        </p:blipFill>
        <p:spPr>
          <a:xfrm>
            <a:off x="4479527" y="4532515"/>
            <a:ext cx="3658111" cy="1467055"/>
          </a:xfrm>
          <a:prstGeom prst="rect">
            <a:avLst/>
          </a:prstGeom>
        </p:spPr>
      </p:pic>
      <p:pic>
        <p:nvPicPr>
          <p:cNvPr id="26" name="Picture 25">
            <a:extLst>
              <a:ext uri="{FF2B5EF4-FFF2-40B4-BE49-F238E27FC236}">
                <a16:creationId xmlns:a16="http://schemas.microsoft.com/office/drawing/2014/main" id="{4A33C6E0-73F8-6EF3-037D-C5678AEFE88F}"/>
              </a:ext>
            </a:extLst>
          </p:cNvPr>
          <p:cNvPicPr>
            <a:picLocks noChangeAspect="1"/>
          </p:cNvPicPr>
          <p:nvPr/>
        </p:nvPicPr>
        <p:blipFill>
          <a:blip r:embed="rId7"/>
          <a:stretch>
            <a:fillRect/>
          </a:stretch>
        </p:blipFill>
        <p:spPr>
          <a:xfrm>
            <a:off x="8228658" y="4532515"/>
            <a:ext cx="3658111" cy="1105054"/>
          </a:xfrm>
          <a:prstGeom prst="rect">
            <a:avLst/>
          </a:prstGeom>
        </p:spPr>
      </p:pic>
    </p:spTree>
    <p:extLst>
      <p:ext uri="{BB962C8B-B14F-4D97-AF65-F5344CB8AC3E}">
        <p14:creationId xmlns:p14="http://schemas.microsoft.com/office/powerpoint/2010/main" val="22643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{F74DADAE-87DF-4197-AF47-080D3F74054E}tf78438558_win32</Template>
  <TotalTime>1016</TotalTime>
  <Words>1230</Words>
  <Application>Microsoft Office PowerPoint</Application>
  <PresentationFormat>Widescreen</PresentationFormat>
  <Paragraphs>122</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Sabon Next LT</vt:lpstr>
      <vt:lpstr>Times New Roman</vt:lpstr>
      <vt:lpstr>Wingdings</vt:lpstr>
      <vt:lpstr>Office Theme</vt:lpstr>
      <vt:lpstr>Final Project: Animal Kingdom   Instructor: DR. HADI NAGHAVIPOUR  Student name: LEE LAY PENG Student id: Mc220316722   </vt:lpstr>
      <vt:lpstr>AGENDA</vt:lpstr>
      <vt:lpstr>1. Introduction</vt:lpstr>
      <vt:lpstr>1. Introduction</vt:lpstr>
      <vt:lpstr>OOP Principles</vt:lpstr>
      <vt:lpstr>2. Project description</vt:lpstr>
      <vt:lpstr>PowerPoint Presentation</vt:lpstr>
      <vt:lpstr>3. Project design</vt:lpstr>
      <vt:lpstr>PowerPoint Presentation</vt:lpstr>
      <vt:lpstr>4. Project Workflow and Logics </vt:lpstr>
      <vt:lpstr>Project workflow</vt:lpstr>
      <vt:lpstr>1. Bear Class </vt:lpstr>
      <vt:lpstr>PowerPoint Presentation</vt:lpstr>
      <vt:lpstr>PowerPoint Presentation</vt:lpstr>
      <vt:lpstr>1. Bear Class </vt:lpstr>
      <vt:lpstr>2. tiger Class </vt:lpstr>
      <vt:lpstr>2. tiger Class </vt:lpstr>
      <vt:lpstr>3. White tiger Class </vt:lpstr>
      <vt:lpstr>4. giant Class </vt:lpstr>
      <vt:lpstr>5. Ninja cat Class </vt:lpstr>
      <vt:lpstr>PowerPoint Presentation</vt:lpstr>
      <vt:lpstr>5. Critter Stimulation &amp; Result </vt:lpstr>
      <vt:lpstr>Before Initiate </vt:lpstr>
      <vt:lpstr>Initiate, Animal starts roaming </vt:lpstr>
      <vt:lpstr>UPON 200 steps </vt:lpstr>
      <vt:lpstr>In debug mode </vt:lpstr>
      <vt:lpstr>6. 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Battleship</dc:title>
  <dc:subject/>
  <dc:creator>leela shanti</dc:creator>
  <cp:lastModifiedBy>QLFOODS SDN BHD</cp:lastModifiedBy>
  <cp:revision>32</cp:revision>
  <dcterms:created xsi:type="dcterms:W3CDTF">2023-03-03T12:37:37Z</dcterms:created>
  <dcterms:modified xsi:type="dcterms:W3CDTF">2023-04-13T18:16:10Z</dcterms:modified>
</cp:coreProperties>
</file>